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notesMasterIdLst>
    <p:notesMasterId r:id="rId39"/>
  </p:notesMasterIdLst>
  <p:sldIdLst>
    <p:sldId id="257" r:id="rId5"/>
    <p:sldId id="262" r:id="rId6"/>
    <p:sldId id="264" r:id="rId7"/>
    <p:sldId id="268" r:id="rId8"/>
    <p:sldId id="269" r:id="rId9"/>
    <p:sldId id="276" r:id="rId10"/>
    <p:sldId id="265" r:id="rId11"/>
    <p:sldId id="261" r:id="rId12"/>
    <p:sldId id="270" r:id="rId13"/>
    <p:sldId id="271" r:id="rId14"/>
    <p:sldId id="272" r:id="rId15"/>
    <p:sldId id="273" r:id="rId16"/>
    <p:sldId id="274" r:id="rId17"/>
    <p:sldId id="275" r:id="rId18"/>
    <p:sldId id="266" r:id="rId19"/>
    <p:sldId id="277" r:id="rId20"/>
    <p:sldId id="278" r:id="rId21"/>
    <p:sldId id="267"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shal KumarAn" initials="VK" lastIdx="1" clrIdx="0">
    <p:extLst>
      <p:ext uri="{19B8F6BF-5375-455C-9EA6-DF929625EA0E}">
        <p15:presenceInfo xmlns:p15="http://schemas.microsoft.com/office/powerpoint/2012/main" userId="07fb463613e714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D22F"/>
    <a:srgbClr val="344529"/>
    <a:srgbClr val="2B3922"/>
    <a:srgbClr val="2E3722"/>
    <a:srgbClr val="FCF7F1"/>
    <a:srgbClr val="B8D233"/>
    <a:srgbClr val="5CC6D6"/>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5332" autoAdjust="0"/>
  </p:normalViewPr>
  <p:slideViewPr>
    <p:cSldViewPr snapToGrid="0">
      <p:cViewPr varScale="1">
        <p:scale>
          <a:sx n="86" d="100"/>
          <a:sy n="86" d="100"/>
        </p:scale>
        <p:origin x="42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fif"/><Relationship Id="rId1" Type="http://schemas.openxmlformats.org/officeDocument/2006/relationships/image" Target="../media/image5.jp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fif"/><Relationship Id="rId1" Type="http://schemas.openxmlformats.org/officeDocument/2006/relationships/image" Target="../media/image5.jp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custT="1"/>
      <dgm:spPr/>
      <dgm:t>
        <a:bodyPr/>
        <a:lstStyle/>
        <a:p>
          <a:pPr algn="just">
            <a:lnSpc>
              <a:spcPct val="100000"/>
            </a:lnSpc>
            <a:defRPr cap="all"/>
          </a:pPr>
          <a:r>
            <a:rPr lang="en-US" sz="1800" b="1" dirty="0">
              <a:latin typeface="Calibri" panose="020F0502020204030204" pitchFamily="34" charset="0"/>
              <a:cs typeface="Calibri" panose="020F0502020204030204" pitchFamily="34" charset="0"/>
            </a:rPr>
            <a:t>Laravel</a:t>
          </a:r>
          <a:r>
            <a:rPr lang="en-US" sz="1500" b="1" dirty="0">
              <a:latin typeface="Calibri" panose="020F0502020204030204" pitchFamily="34" charset="0"/>
              <a:cs typeface="Calibri" panose="020F0502020204030204" pitchFamily="34" charset="0"/>
            </a:rPr>
            <a:t>- </a:t>
          </a:r>
          <a:r>
            <a:rPr lang="en-US" sz="1500" b="0" i="0" cap="none" dirty="0">
              <a:latin typeface="Calibri" panose="020F0502020204030204" pitchFamily="34" charset="0"/>
              <a:cs typeface="Calibri" panose="020F0502020204030204" pitchFamily="34" charset="0"/>
            </a:rPr>
            <a:t>Laravel is a web application framework with expressive, elegant syntax</a:t>
          </a:r>
          <a:r>
            <a:rPr lang="en-US" sz="1500" cap="none" dirty="0">
              <a:latin typeface="Calibri" panose="020F0502020204030204" pitchFamily="34" charset="0"/>
              <a:cs typeface="Calibri" panose="020F0502020204030204" pitchFamily="34" charset="0"/>
            </a:rPr>
            <a:t>  </a:t>
          </a:r>
          <a:endParaRPr lang="en-US" sz="1500" dirty="0">
            <a:latin typeface="Calibri" panose="020F0502020204030204" pitchFamily="34" charset="0"/>
            <a:cs typeface="Calibri" panose="020F0502020204030204" pitchFamily="34" charset="0"/>
          </a:endParaRP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endParaRPr lang="en-US" dirty="0"/>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custT="1"/>
      <dgm:spPr/>
      <dgm:t>
        <a:bodyPr/>
        <a:lstStyle/>
        <a:p>
          <a:pPr algn="just">
            <a:lnSpc>
              <a:spcPct val="100000"/>
            </a:lnSpc>
          </a:pPr>
          <a:r>
            <a:rPr lang="en-IN" sz="1800" b="1" dirty="0">
              <a:latin typeface="Calibri" panose="020F0502020204030204" pitchFamily="34" charset="0"/>
              <a:cs typeface="Calibri" panose="020F0502020204030204" pitchFamily="34" charset="0"/>
            </a:rPr>
            <a:t>FLUTTER</a:t>
          </a:r>
          <a:r>
            <a:rPr lang="en-IN" sz="1500" dirty="0">
              <a:latin typeface="Calibri" panose="020F0502020204030204" pitchFamily="34" charset="0"/>
              <a:cs typeface="Calibri" panose="020F0502020204030204" pitchFamily="34" charset="0"/>
            </a:rPr>
            <a:t>-</a:t>
          </a:r>
          <a:r>
            <a:rPr lang="en-US" sz="1500" i="0" dirty="0">
              <a:effectLst/>
              <a:latin typeface="Calibri" panose="020F0502020204030204" pitchFamily="34" charset="0"/>
              <a:cs typeface="Calibri" panose="020F0502020204030204" pitchFamily="34" charset="0"/>
            </a:rPr>
            <a:t>Flutter is Google’s UI toolkit for building beautiful, natively compiled applications</a:t>
          </a:r>
          <a:endParaRPr lang="en-US" sz="1500" dirty="0">
            <a:latin typeface="Calibri" panose="020F0502020204030204" pitchFamily="34" charset="0"/>
            <a:cs typeface="Calibri" panose="020F0502020204030204" pitchFamily="34" charset="0"/>
          </a:endParaRP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custLinFactNeighborX="1191" custLinFactNeighborY="5851">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616949" y="287805"/>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1004512" y="675368"/>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71112" y="2717566"/>
          <a:ext cx="298125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00100">
            <a:lnSpc>
              <a:spcPct val="100000"/>
            </a:lnSpc>
            <a:spcBef>
              <a:spcPct val="0"/>
            </a:spcBef>
            <a:spcAft>
              <a:spcPct val="35000"/>
            </a:spcAft>
            <a:buNone/>
            <a:defRPr cap="all"/>
          </a:pPr>
          <a:r>
            <a:rPr lang="en-US" sz="1800" b="1" kern="1200" dirty="0">
              <a:latin typeface="Calibri" panose="020F0502020204030204" pitchFamily="34" charset="0"/>
              <a:cs typeface="Calibri" panose="020F0502020204030204" pitchFamily="34" charset="0"/>
            </a:rPr>
            <a:t>Laravel</a:t>
          </a:r>
          <a:r>
            <a:rPr lang="en-US" sz="1500" b="1" kern="1200" dirty="0">
              <a:latin typeface="Calibri" panose="020F0502020204030204" pitchFamily="34" charset="0"/>
              <a:cs typeface="Calibri" panose="020F0502020204030204" pitchFamily="34" charset="0"/>
            </a:rPr>
            <a:t>- </a:t>
          </a:r>
          <a:r>
            <a:rPr lang="en-US" sz="1500" b="0" i="0" kern="1200" cap="none" dirty="0">
              <a:latin typeface="Calibri" panose="020F0502020204030204" pitchFamily="34" charset="0"/>
              <a:cs typeface="Calibri" panose="020F0502020204030204" pitchFamily="34" charset="0"/>
            </a:rPr>
            <a:t>Laravel is a web application framework with expressive, elegant syntax</a:t>
          </a:r>
          <a:r>
            <a:rPr lang="en-US" sz="1500" kern="1200" cap="none" dirty="0">
              <a:latin typeface="Calibri" panose="020F0502020204030204" pitchFamily="34" charset="0"/>
              <a:cs typeface="Calibri" panose="020F0502020204030204" pitchFamily="34" charset="0"/>
            </a:rPr>
            <a:t>  </a:t>
          </a:r>
          <a:endParaRPr lang="en-US" sz="1500" kern="1200" dirty="0">
            <a:latin typeface="Calibri" panose="020F0502020204030204" pitchFamily="34" charset="0"/>
            <a:cs typeface="Calibri" panose="020F0502020204030204" pitchFamily="34" charset="0"/>
          </a:endParaRPr>
        </a:p>
      </dsp:txBody>
      <dsp:txXfrm>
        <a:off x="71112" y="2717566"/>
        <a:ext cx="2981250" cy="765000"/>
      </dsp:txXfrm>
    </dsp:sp>
    <dsp:sp modelId="{BCD8CDD9-0C56-4401-ADB1-8B48DAB2C96F}">
      <dsp:nvSpPr>
        <dsp:cNvPr id="0" name=""/>
        <dsp:cNvSpPr/>
      </dsp:nvSpPr>
      <dsp:spPr>
        <a:xfrm>
          <a:off x="4119918" y="287805"/>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4507481" y="675368"/>
          <a:ext cx="1043437" cy="104343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538574" y="2672806"/>
          <a:ext cx="298125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endParaRPr lang="en-US" sz="4000" kern="1200" dirty="0"/>
        </a:p>
      </dsp:txBody>
      <dsp:txXfrm>
        <a:off x="3538574" y="2672806"/>
        <a:ext cx="2981250" cy="765000"/>
      </dsp:txXfrm>
    </dsp:sp>
    <dsp:sp modelId="{FF93E135-77D6-48A0-8871-9BC93D705D06}">
      <dsp:nvSpPr>
        <dsp:cNvPr id="0" name=""/>
        <dsp:cNvSpPr/>
      </dsp:nvSpPr>
      <dsp:spPr>
        <a:xfrm>
          <a:off x="7622887" y="287805"/>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8010450" y="675368"/>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7041543" y="2672806"/>
          <a:ext cx="298125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00100">
            <a:lnSpc>
              <a:spcPct val="100000"/>
            </a:lnSpc>
            <a:spcBef>
              <a:spcPct val="0"/>
            </a:spcBef>
            <a:spcAft>
              <a:spcPct val="35000"/>
            </a:spcAft>
            <a:buNone/>
          </a:pPr>
          <a:r>
            <a:rPr lang="en-IN" sz="1800" b="1" kern="1200" dirty="0">
              <a:latin typeface="Calibri" panose="020F0502020204030204" pitchFamily="34" charset="0"/>
              <a:cs typeface="Calibri" panose="020F0502020204030204" pitchFamily="34" charset="0"/>
            </a:rPr>
            <a:t>FLUTTER</a:t>
          </a:r>
          <a:r>
            <a:rPr lang="en-IN" sz="1500" kern="1200" dirty="0">
              <a:latin typeface="Calibri" panose="020F0502020204030204" pitchFamily="34" charset="0"/>
              <a:cs typeface="Calibri" panose="020F0502020204030204" pitchFamily="34" charset="0"/>
            </a:rPr>
            <a:t>-</a:t>
          </a:r>
          <a:r>
            <a:rPr lang="en-US" sz="1500" i="0" kern="1200" dirty="0">
              <a:effectLst/>
              <a:latin typeface="Calibri" panose="020F0502020204030204" pitchFamily="34" charset="0"/>
              <a:cs typeface="Calibri" panose="020F0502020204030204" pitchFamily="34" charset="0"/>
            </a:rPr>
            <a:t>Flutter is Google’s UI toolkit for building beautiful, natively compiled applications</a:t>
          </a:r>
          <a:endParaRPr lang="en-US" sz="1500" kern="1200" dirty="0">
            <a:latin typeface="Calibri" panose="020F0502020204030204" pitchFamily="34" charset="0"/>
            <a:cs typeface="Calibri" panose="020F0502020204030204" pitchFamily="34" charset="0"/>
          </a:endParaRPr>
        </a:p>
      </dsp:txBody>
      <dsp:txXfrm>
        <a:off x="7041543" y="2672806"/>
        <a:ext cx="2981250" cy="765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B6ADDF-FB30-4CD0-86CB-887E18FAD58E}" type="datetimeFigureOut">
              <a:rPr lang="en-IN" smtClean="0"/>
              <a:t>30-07-2021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611FB2-1EF1-4C88-9689-FCEE1B7FAFBD}" type="slidenum">
              <a:rPr lang="en-IN" smtClean="0"/>
              <a:t>‹#›</a:t>
            </a:fld>
            <a:endParaRPr lang="en-IN"/>
          </a:p>
        </p:txBody>
      </p:sp>
    </p:spTree>
    <p:extLst>
      <p:ext uri="{BB962C8B-B14F-4D97-AF65-F5344CB8AC3E}">
        <p14:creationId xmlns:p14="http://schemas.microsoft.com/office/powerpoint/2010/main" val="1505243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8611FB2-1EF1-4C88-9689-FCEE1B7FAFBD}" type="slidenum">
              <a:rPr lang="en-IN" smtClean="0"/>
              <a:t>21</a:t>
            </a:fld>
            <a:endParaRPr lang="en-IN"/>
          </a:p>
        </p:txBody>
      </p:sp>
    </p:spTree>
    <p:extLst>
      <p:ext uri="{BB962C8B-B14F-4D97-AF65-F5344CB8AC3E}">
        <p14:creationId xmlns:p14="http://schemas.microsoft.com/office/powerpoint/2010/main" val="864372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7/30/2021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7/30/2021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7/30/2021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7/30/2021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7/30/2021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7/30/2021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7/30/2021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7/30/2021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7/30/2021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git-scm.com/doc" TargetMode="External"/><Relationship Id="rId7" Type="http://schemas.openxmlformats.org/officeDocument/2006/relationships/hyperlink" Target="https://git-scm.com/about/distributed" TargetMode="External"/><Relationship Id="rId2" Type="http://schemas.openxmlformats.org/officeDocument/2006/relationships/hyperlink" Target="https://git-scm.com/about/free-and-open-source" TargetMode="External"/><Relationship Id="rId1" Type="http://schemas.openxmlformats.org/officeDocument/2006/relationships/slideLayout" Target="../slideLayouts/slideLayout2.xml"/><Relationship Id="rId6" Type="http://schemas.openxmlformats.org/officeDocument/2006/relationships/hyperlink" Target="https://git-scm.com/about/staging-area" TargetMode="External"/><Relationship Id="rId5" Type="http://schemas.openxmlformats.org/officeDocument/2006/relationships/hyperlink" Target="https://git-scm.com/about/branching-and-merging" TargetMode="External"/><Relationship Id="rId4" Type="http://schemas.openxmlformats.org/officeDocument/2006/relationships/hyperlink" Target="https://git-scm.com/about/small-and-fast"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fontScale="90000"/>
          </a:bodyPr>
          <a:lstStyle/>
          <a:p>
            <a:r>
              <a:rPr lang="en-US" sz="2000" b="1" dirty="0">
                <a:solidFill>
                  <a:srgbClr val="FFFF00"/>
                </a:solidFill>
                <a:latin typeface="Calibri" panose="020F0502020204030204" pitchFamily="34" charset="0"/>
                <a:cs typeface="Calibri" panose="020F0502020204030204" pitchFamily="34" charset="0"/>
              </a:rPr>
              <a:t> </a:t>
            </a:r>
            <a:r>
              <a:rPr lang="en-US" sz="4000" b="1" dirty="0">
                <a:solidFill>
                  <a:srgbClr val="FFFF00"/>
                </a:solidFill>
                <a:latin typeface="Calibri" panose="020F0502020204030204" pitchFamily="34" charset="0"/>
                <a:cs typeface="Calibri" panose="020F0502020204030204" pitchFamily="34" charset="0"/>
              </a:rPr>
              <a:t>SINGLE CODE BASE LIBRARY MANAGEMENT SYSTEM</a:t>
            </a:r>
            <a:endParaRPr lang="en-US" sz="4000" dirty="0">
              <a:solidFill>
                <a:srgbClr val="FFFF00"/>
              </a:solidFill>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fontScale="77500" lnSpcReduction="20000"/>
          </a:bodyPr>
          <a:lstStyle/>
          <a:p>
            <a:pPr>
              <a:spcAft>
                <a:spcPts val="600"/>
              </a:spcAft>
            </a:pPr>
            <a:r>
              <a:rPr lang="en-US" sz="1800" dirty="0">
                <a:solidFill>
                  <a:schemeClr val="tx1"/>
                </a:solidFill>
                <a:latin typeface="Calibri" panose="020F0502020204030204" pitchFamily="34" charset="0"/>
                <a:cs typeface="Calibri" panose="020F0502020204030204" pitchFamily="34" charset="0"/>
              </a:rPr>
              <a:t>MINI PROJECT</a:t>
            </a:r>
          </a:p>
          <a:p>
            <a:pPr>
              <a:spcAft>
                <a:spcPts val="600"/>
              </a:spcAft>
            </a:pPr>
            <a:r>
              <a:rPr lang="en-US" dirty="0">
                <a:solidFill>
                  <a:schemeClr val="tx1"/>
                </a:solidFill>
                <a:latin typeface="Calibri" panose="020F0502020204030204" pitchFamily="34" charset="0"/>
                <a:cs typeface="Calibri" panose="020F0502020204030204" pitchFamily="34" charset="0"/>
              </a:rPr>
              <a:t>DATE:31-07-2021</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A1E60-64AA-49E8-AF49-CC4B1441F1CD}"/>
              </a:ext>
            </a:extLst>
          </p:cNvPr>
          <p:cNvSpPr>
            <a:spLocks noGrp="1"/>
          </p:cNvSpPr>
          <p:nvPr>
            <p:ph type="title"/>
          </p:nvPr>
        </p:nvSpPr>
        <p:spPr/>
        <p:txBody>
          <a:bodyPr>
            <a:normAutofit/>
          </a:bodyPr>
          <a:lstStyle/>
          <a:p>
            <a:r>
              <a:rPr lang="en-US" b="1" kern="0" dirty="0">
                <a:effectLst/>
                <a:latin typeface="Calibri" panose="020F0502020204030204" pitchFamily="34" charset="0"/>
                <a:ea typeface="Times New Roman" panose="02020603050405020304" pitchFamily="18" charset="0"/>
                <a:cs typeface="Calibri" panose="020F0502020204030204" pitchFamily="34" charset="0"/>
              </a:rPr>
              <a:t>MOBILE APP FRAME WORK-FLUTTER</a:t>
            </a:r>
            <a:endParaRPr lang="en-IN"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298315A7-D160-4993-AE1D-F9D042D137BB}"/>
              </a:ext>
            </a:extLst>
          </p:cNvPr>
          <p:cNvSpPr>
            <a:spLocks noGrp="1"/>
          </p:cNvSpPr>
          <p:nvPr>
            <p:ph idx="1"/>
          </p:nvPr>
        </p:nvSpPr>
        <p:spPr>
          <a:xfrm>
            <a:off x="1066800" y="3559058"/>
            <a:ext cx="9941511" cy="2033874"/>
          </a:xfrm>
        </p:spPr>
        <p:txBody>
          <a:bodyPr/>
          <a:lstStyle/>
          <a:p>
            <a:pPr marL="0" indent="0" algn="just">
              <a:buNone/>
            </a:pPr>
            <a:r>
              <a:rPr lang="en-IN" sz="180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Flutter is Google’s open source technology for creating mobile, desktop, and web apps with a single codebase. Unlike other popular solutions, Flutter is not a framework or library; it’s a complete SDK – software development kit. Let’s briefly clarify it here to make sure we’re on the same page. A library is basically a reusable piece of code that you put in your application to perform a certain common function. A framework is a structure that provides you with a skeleton architecture for building software</a:t>
            </a:r>
            <a:endParaRPr lang="en-IN"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CA0354C1-049C-420F-8395-00C468BB5EA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4015" y="2159565"/>
            <a:ext cx="2173834" cy="974252"/>
          </a:xfrm>
          <a:prstGeom prst="rect">
            <a:avLst/>
          </a:prstGeom>
          <a:noFill/>
          <a:ln>
            <a:noFill/>
          </a:ln>
        </p:spPr>
      </p:pic>
    </p:spTree>
    <p:extLst>
      <p:ext uri="{BB962C8B-B14F-4D97-AF65-F5344CB8AC3E}">
        <p14:creationId xmlns:p14="http://schemas.microsoft.com/office/powerpoint/2010/main" val="2248079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4FB62-1EED-44D5-8644-75B0D8D82CAC}"/>
              </a:ext>
            </a:extLst>
          </p:cNvPr>
          <p:cNvSpPr>
            <a:spLocks noGrp="1"/>
          </p:cNvSpPr>
          <p:nvPr>
            <p:ph type="title"/>
          </p:nvPr>
        </p:nvSpPr>
        <p:spPr/>
        <p:txBody>
          <a:bodyPr/>
          <a:lstStyle/>
          <a:p>
            <a:r>
              <a:rPr lang="en-US" b="1" dirty="0">
                <a:latin typeface="Calibri" panose="020F0502020204030204" pitchFamily="34" charset="0"/>
                <a:cs typeface="Calibri" panose="020F0502020204030204" pitchFamily="34" charset="0"/>
              </a:rPr>
              <a:t>DATABASE-MYSQL</a:t>
            </a:r>
            <a:r>
              <a:rPr lang="en-US" b="1" dirty="0"/>
              <a:t>:</a:t>
            </a:r>
            <a:endParaRPr lang="en-IN" b="1" dirty="0"/>
          </a:p>
        </p:txBody>
      </p:sp>
      <p:sp>
        <p:nvSpPr>
          <p:cNvPr id="3" name="Content Placeholder 2">
            <a:extLst>
              <a:ext uri="{FF2B5EF4-FFF2-40B4-BE49-F238E27FC236}">
                <a16:creationId xmlns:a16="http://schemas.microsoft.com/office/drawing/2014/main" id="{0A9B78F0-606D-440C-9478-1BE0122B485E}"/>
              </a:ext>
            </a:extLst>
          </p:cNvPr>
          <p:cNvSpPr>
            <a:spLocks noGrp="1"/>
          </p:cNvSpPr>
          <p:nvPr>
            <p:ph idx="1"/>
          </p:nvPr>
        </p:nvSpPr>
        <p:spPr>
          <a:xfrm>
            <a:off x="1191089" y="3584879"/>
            <a:ext cx="9018233" cy="1838565"/>
          </a:xfrm>
        </p:spPr>
        <p:txBody>
          <a:bodyPr>
            <a:normAutofit/>
          </a:bodyPr>
          <a:lstStyle/>
          <a:p>
            <a:pPr marL="0" indent="0" algn="just" fontAlgn="base">
              <a:buNone/>
            </a:pPr>
            <a:r>
              <a:rPr lang="en-US" sz="2000" i="1" dirty="0">
                <a:effectLst/>
                <a:latin typeface="Calibri" panose="020F0502020204030204" pitchFamily="34" charset="0"/>
                <a:ea typeface="Times New Roman" panose="02020603050405020304" pitchFamily="18" charset="0"/>
                <a:cs typeface="Calibri" panose="020F0502020204030204" pitchFamily="34" charset="0"/>
              </a:rPr>
              <a:t>MySQL</a:t>
            </a:r>
            <a:r>
              <a:rPr lang="en-US" sz="2000" dirty="0">
                <a:effectLst/>
                <a:latin typeface="Calibri" panose="020F0502020204030204" pitchFamily="34" charset="0"/>
                <a:ea typeface="Times New Roman" panose="02020603050405020304" pitchFamily="18" charset="0"/>
                <a:cs typeface="Calibri" panose="020F0502020204030204" pitchFamily="34" charset="0"/>
              </a:rPr>
              <a:t> Database Service is a fully managed database service to deploy cloud-native applications.</a:t>
            </a:r>
            <a:r>
              <a:rPr lang="en-US" sz="2000" dirty="0">
                <a:latin typeface="Calibri" panose="020F0502020204030204" pitchFamily="34" charset="0"/>
                <a:cs typeface="Calibri" panose="020F0502020204030204" pitchFamily="34" charset="0"/>
              </a:rPr>
              <a:t> </a:t>
            </a:r>
            <a:r>
              <a:rPr lang="en-US" sz="2000" b="0" i="0" dirty="0">
                <a:effectLst/>
                <a:latin typeface="Calibri" panose="020F0502020204030204" pitchFamily="34" charset="0"/>
                <a:cs typeface="Calibri" panose="020F0502020204030204" pitchFamily="34" charset="0"/>
              </a:rPr>
              <a:t>MySQL Database Service is a fully managed database service to deploy cloud-native applications. Heatwave, an integrated, high-performance query accelerator that boosts MySQL performance by 400x.</a:t>
            </a:r>
          </a:p>
          <a:p>
            <a:pPr marL="0" indent="0" algn="just">
              <a:buNone/>
            </a:pP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p>
            <a:pPr algn="just"/>
            <a:endParaRPr lang="en-IN" sz="20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3972C07-B1CF-42E6-B794-4316EC16CF1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52947" y="2126866"/>
            <a:ext cx="2069795" cy="1146255"/>
          </a:xfrm>
          <a:prstGeom prst="rect">
            <a:avLst/>
          </a:prstGeom>
          <a:noFill/>
        </p:spPr>
      </p:pic>
    </p:spTree>
    <p:extLst>
      <p:ext uri="{BB962C8B-B14F-4D97-AF65-F5344CB8AC3E}">
        <p14:creationId xmlns:p14="http://schemas.microsoft.com/office/powerpoint/2010/main" val="1034825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7638E-E443-4B0B-85CE-8A5E6E34A857}"/>
              </a:ext>
            </a:extLst>
          </p:cNvPr>
          <p:cNvSpPr>
            <a:spLocks noGrp="1"/>
          </p:cNvSpPr>
          <p:nvPr>
            <p:ph type="title"/>
          </p:nvPr>
        </p:nvSpPr>
        <p:spPr/>
        <p:txBody>
          <a:bodyPr>
            <a:normAutofit/>
          </a:bodyPr>
          <a:lstStyle/>
          <a:p>
            <a:r>
              <a:rPr lang="en-US" b="1" kern="0" dirty="0">
                <a:effectLst/>
                <a:latin typeface="Calibri" panose="020F0502020204030204" pitchFamily="34" charset="0"/>
                <a:ea typeface="Times New Roman" panose="02020603050405020304" pitchFamily="18" charset="0"/>
                <a:cs typeface="Calibri" panose="020F0502020204030204" pitchFamily="34" charset="0"/>
              </a:rPr>
              <a:t>VERSION CONTROL SYSTEM-GIT</a:t>
            </a:r>
            <a:endParaRPr lang="en-IN"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15769F64-7419-4B8E-8B52-C509B148DC36}"/>
              </a:ext>
            </a:extLst>
          </p:cNvPr>
          <p:cNvSpPr>
            <a:spLocks noGrp="1"/>
          </p:cNvSpPr>
          <p:nvPr>
            <p:ph idx="1"/>
          </p:nvPr>
        </p:nvSpPr>
        <p:spPr>
          <a:xfrm>
            <a:off x="1066800" y="3683080"/>
            <a:ext cx="10145697" cy="1927608"/>
          </a:xfrm>
        </p:spPr>
        <p:txBody>
          <a:bodyPr>
            <a:normAutofit/>
          </a:bodyPr>
          <a:lstStyle/>
          <a:p>
            <a:pPr marL="0" indent="0" algn="just">
              <a:buNone/>
            </a:pPr>
            <a:r>
              <a:rPr lang="en-IN" sz="2000" kern="0" dirty="0">
                <a:effectLst/>
                <a:latin typeface="Calibri" panose="020F0502020204030204" pitchFamily="34" charset="0"/>
                <a:ea typeface="Times New Roman" panose="02020603050405020304" pitchFamily="18" charset="0"/>
                <a:cs typeface="Calibri" panose="020F0502020204030204" pitchFamily="34" charset="0"/>
              </a:rPr>
              <a:t>Git is a </a:t>
            </a:r>
            <a:r>
              <a:rPr lang="en-IN" sz="2000" strike="noStrike" kern="0" dirty="0">
                <a:effectLst/>
                <a:latin typeface="Calibri" panose="020F0502020204030204" pitchFamily="34" charset="0"/>
                <a:ea typeface="Times New Roman" panose="02020603050405020304" pitchFamily="18" charset="0"/>
                <a:cs typeface="Calibri" panose="020F0502020204030204" pitchFamily="34" charset="0"/>
                <a:hlinkClick r:id="rId2">
                  <a:extLst>
                    <a:ext uri="{A12FA001-AC4F-418D-AE19-62706E023703}">
                      <ahyp:hlinkClr xmlns:ahyp="http://schemas.microsoft.com/office/drawing/2018/hyperlinkcolor" val="tx"/>
                    </a:ext>
                  </a:extLst>
                </a:hlinkClick>
              </a:rPr>
              <a:t>free and open source</a:t>
            </a:r>
            <a:r>
              <a:rPr lang="en-IN" sz="2000" kern="0" dirty="0">
                <a:effectLst/>
                <a:latin typeface="Calibri" panose="020F0502020204030204" pitchFamily="34" charset="0"/>
                <a:ea typeface="Times New Roman" panose="02020603050405020304" pitchFamily="18" charset="0"/>
                <a:cs typeface="Calibri" panose="020F0502020204030204" pitchFamily="34" charset="0"/>
              </a:rPr>
              <a:t> distributed version control system designed to handle everything from small to very large projects with speed and efficiency. Git is </a:t>
            </a:r>
            <a:r>
              <a:rPr lang="en-IN" sz="2000" strike="noStrike" kern="0" dirty="0">
                <a:effectLst/>
                <a:latin typeface="Calibri" panose="020F0502020204030204" pitchFamily="34" charset="0"/>
                <a:ea typeface="Times New Roman" panose="02020603050405020304" pitchFamily="18" charset="0"/>
                <a:cs typeface="Calibri" panose="020F0502020204030204" pitchFamily="34" charset="0"/>
                <a:hlinkClick r:id="rId3">
                  <a:extLst>
                    <a:ext uri="{A12FA001-AC4F-418D-AE19-62706E023703}">
                      <ahyp:hlinkClr xmlns:ahyp="http://schemas.microsoft.com/office/drawing/2018/hyperlinkcolor" val="tx"/>
                    </a:ext>
                  </a:extLst>
                </a:hlinkClick>
              </a:rPr>
              <a:t>easy to learn</a:t>
            </a:r>
            <a:r>
              <a:rPr lang="en-IN" sz="2000" kern="0" dirty="0">
                <a:effectLst/>
                <a:latin typeface="Calibri" panose="020F0502020204030204" pitchFamily="34" charset="0"/>
                <a:ea typeface="Times New Roman" panose="02020603050405020304" pitchFamily="18" charset="0"/>
                <a:cs typeface="Calibri" panose="020F0502020204030204" pitchFamily="34" charset="0"/>
              </a:rPr>
              <a:t> and has a </a:t>
            </a:r>
            <a:r>
              <a:rPr lang="en-IN" sz="2000" strike="noStrike" kern="0" dirty="0">
                <a:effectLst/>
                <a:latin typeface="Calibri" panose="020F0502020204030204" pitchFamily="34" charset="0"/>
                <a:ea typeface="Times New Roman" panose="02020603050405020304" pitchFamily="18" charset="0"/>
                <a:cs typeface="Calibri" panose="020F0502020204030204" pitchFamily="34" charset="0"/>
                <a:hlinkClick r:id="rId4">
                  <a:extLst>
                    <a:ext uri="{A12FA001-AC4F-418D-AE19-62706E023703}">
                      <ahyp:hlinkClr xmlns:ahyp="http://schemas.microsoft.com/office/drawing/2018/hyperlinkcolor" val="tx"/>
                    </a:ext>
                  </a:extLst>
                </a:hlinkClick>
              </a:rPr>
              <a:t>tiny footprint with lightning-fast performance</a:t>
            </a:r>
            <a:r>
              <a:rPr lang="en-IN" sz="2000" kern="0" dirty="0">
                <a:effectLst/>
                <a:latin typeface="Calibri" panose="020F0502020204030204" pitchFamily="34" charset="0"/>
                <a:ea typeface="Times New Roman" panose="02020603050405020304" pitchFamily="18" charset="0"/>
                <a:cs typeface="Calibri" panose="020F0502020204030204" pitchFamily="34" charset="0"/>
              </a:rPr>
              <a:t>. It outclasses SCM tools like Subversion, CVS, Perforce, and Clear Case with features like </a:t>
            </a:r>
            <a:r>
              <a:rPr lang="en-IN" sz="2000" strike="noStrike" kern="0" dirty="0">
                <a:effectLst/>
                <a:latin typeface="Calibri" panose="020F0502020204030204" pitchFamily="34" charset="0"/>
                <a:ea typeface="Times New Roman" panose="02020603050405020304" pitchFamily="18" charset="0"/>
                <a:cs typeface="Calibri" panose="020F0502020204030204" pitchFamily="34" charset="0"/>
                <a:hlinkClick r:id="rId5">
                  <a:extLst>
                    <a:ext uri="{A12FA001-AC4F-418D-AE19-62706E023703}">
                      <ahyp:hlinkClr xmlns:ahyp="http://schemas.microsoft.com/office/drawing/2018/hyperlinkcolor" val="tx"/>
                    </a:ext>
                  </a:extLst>
                </a:hlinkClick>
              </a:rPr>
              <a:t>cheap local branching</a:t>
            </a:r>
            <a:r>
              <a:rPr lang="en-IN" sz="2000" kern="0" dirty="0">
                <a:effectLst/>
                <a:latin typeface="Calibri" panose="020F0502020204030204" pitchFamily="34" charset="0"/>
                <a:ea typeface="Times New Roman" panose="02020603050405020304" pitchFamily="18" charset="0"/>
                <a:cs typeface="Calibri" panose="020F0502020204030204" pitchFamily="34" charset="0"/>
              </a:rPr>
              <a:t>, convenient </a:t>
            </a:r>
            <a:r>
              <a:rPr lang="en-IN" sz="2000" strike="noStrike" kern="0" dirty="0">
                <a:effectLst/>
                <a:latin typeface="Calibri" panose="020F0502020204030204" pitchFamily="34" charset="0"/>
                <a:ea typeface="Times New Roman" panose="02020603050405020304" pitchFamily="18" charset="0"/>
                <a:cs typeface="Calibri" panose="020F0502020204030204" pitchFamily="34" charset="0"/>
                <a:hlinkClick r:id="rId6">
                  <a:extLst>
                    <a:ext uri="{A12FA001-AC4F-418D-AE19-62706E023703}">
                      <ahyp:hlinkClr xmlns:ahyp="http://schemas.microsoft.com/office/drawing/2018/hyperlinkcolor" val="tx"/>
                    </a:ext>
                  </a:extLst>
                </a:hlinkClick>
              </a:rPr>
              <a:t>staging areas</a:t>
            </a:r>
            <a:r>
              <a:rPr lang="en-IN" sz="2000" kern="0" dirty="0">
                <a:effectLst/>
                <a:latin typeface="Calibri" panose="020F0502020204030204" pitchFamily="34" charset="0"/>
                <a:ea typeface="Times New Roman" panose="02020603050405020304" pitchFamily="18" charset="0"/>
                <a:cs typeface="Calibri" panose="020F0502020204030204" pitchFamily="34" charset="0"/>
              </a:rPr>
              <a:t>, and </a:t>
            </a:r>
            <a:r>
              <a:rPr lang="en-IN" sz="2000" strike="noStrike" kern="0" dirty="0">
                <a:effectLst/>
                <a:latin typeface="Calibri" panose="020F0502020204030204" pitchFamily="34" charset="0"/>
                <a:ea typeface="Times New Roman" panose="02020603050405020304" pitchFamily="18" charset="0"/>
                <a:cs typeface="Calibri" panose="020F0502020204030204" pitchFamily="34" charset="0"/>
                <a:hlinkClick r:id="rId7">
                  <a:extLst>
                    <a:ext uri="{A12FA001-AC4F-418D-AE19-62706E023703}">
                      <ahyp:hlinkClr xmlns:ahyp="http://schemas.microsoft.com/office/drawing/2018/hyperlinkcolor" val="tx"/>
                    </a:ext>
                  </a:extLst>
                </a:hlinkClick>
              </a:rPr>
              <a:t>multiple workflows</a:t>
            </a:r>
            <a:endParaRPr lang="en-IN" sz="20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EF579F7-EB73-4C97-8F98-01AADE319C88}"/>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99638" y="2304880"/>
            <a:ext cx="2351577" cy="1012083"/>
          </a:xfrm>
          <a:prstGeom prst="rect">
            <a:avLst/>
          </a:prstGeom>
          <a:noFill/>
          <a:ln>
            <a:noFill/>
          </a:ln>
        </p:spPr>
      </p:pic>
    </p:spTree>
    <p:extLst>
      <p:ext uri="{BB962C8B-B14F-4D97-AF65-F5344CB8AC3E}">
        <p14:creationId xmlns:p14="http://schemas.microsoft.com/office/powerpoint/2010/main" val="1433220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D7B5-BBD2-4E56-9C80-71FEDE466E87}"/>
              </a:ext>
            </a:extLst>
          </p:cNvPr>
          <p:cNvSpPr>
            <a:spLocks noGrp="1"/>
          </p:cNvSpPr>
          <p:nvPr>
            <p:ph type="title"/>
          </p:nvPr>
        </p:nvSpPr>
        <p:spPr/>
        <p:txBody>
          <a:bodyPr>
            <a:normAutofit/>
          </a:bodyPr>
          <a:lstStyle/>
          <a:p>
            <a:r>
              <a:rPr lang="en-US" b="1"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HOSTING- HEROKU</a:t>
            </a:r>
            <a:endParaRPr lang="en-IN"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569C04F-CF50-4C26-8703-72E55F03BF67}"/>
              </a:ext>
            </a:extLst>
          </p:cNvPr>
          <p:cNvSpPr>
            <a:spLocks noGrp="1"/>
          </p:cNvSpPr>
          <p:nvPr>
            <p:ph idx="1"/>
          </p:nvPr>
        </p:nvSpPr>
        <p:spPr>
          <a:xfrm>
            <a:off x="1066800" y="3612325"/>
            <a:ext cx="10058400" cy="2193672"/>
          </a:xfrm>
        </p:spPr>
        <p:txBody>
          <a:bodyPr>
            <a:normAutofit/>
          </a:bodyPr>
          <a:lstStyle/>
          <a:p>
            <a:pPr marL="0" indent="0" algn="just">
              <a:buNone/>
            </a:pP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Heroku is a container-based cloud Platform as a Service (PaaS). Developers use Heroku to deploy, manage, and scale modern apps. Our platform is elegant, flexible, and easy to use, offering developers the simplest path to getting their apps to market. Heroku is fully managed, giving developers the freedom to focus on their core product without the distraction of maintaining servers, hardware, or infrastructure. The Heroku experience provides services, tools, workflows, and polyglot support all designed to enhance developer productivity.</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p>
            <a:pPr algn="just"/>
            <a:endParaRPr lang="en-IN" sz="20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BF434A7-5F78-4BC4-963B-B38304A6553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41550" y="2014194"/>
            <a:ext cx="1932112" cy="1073307"/>
          </a:xfrm>
          <a:prstGeom prst="rect">
            <a:avLst/>
          </a:prstGeom>
          <a:noFill/>
        </p:spPr>
      </p:pic>
    </p:spTree>
    <p:extLst>
      <p:ext uri="{BB962C8B-B14F-4D97-AF65-F5344CB8AC3E}">
        <p14:creationId xmlns:p14="http://schemas.microsoft.com/office/powerpoint/2010/main" val="1262418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96432-5094-4CE4-8B79-66069834F48D}"/>
              </a:ext>
            </a:extLst>
          </p:cNvPr>
          <p:cNvSpPr>
            <a:spLocks noGrp="1"/>
          </p:cNvSpPr>
          <p:nvPr>
            <p:ph type="title"/>
          </p:nvPr>
        </p:nvSpPr>
        <p:spPr>
          <a:xfrm>
            <a:off x="1066800" y="627991"/>
            <a:ext cx="10058400" cy="1371600"/>
          </a:xfrm>
        </p:spPr>
        <p:txBody>
          <a:bodyPr/>
          <a:lstStyle/>
          <a:p>
            <a:r>
              <a:rPr lang="en-US" sz="4000" b="1" dirty="0">
                <a:effectLst/>
                <a:latin typeface="Calibri" panose="020F0502020204030204" pitchFamily="34" charset="0"/>
                <a:ea typeface="Times New Roman" panose="02020603050405020304" pitchFamily="18" charset="0"/>
                <a:cs typeface="Calibri" panose="020F0502020204030204" pitchFamily="34" charset="0"/>
              </a:rPr>
              <a:t>SYSTEM SPECIFICATION</a:t>
            </a:r>
            <a:endParaRPr lang="en-IN"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5B72BA2C-C332-4E43-A702-CA367024F0D9}"/>
              </a:ext>
            </a:extLst>
          </p:cNvPr>
          <p:cNvSpPr>
            <a:spLocks noGrp="1"/>
          </p:cNvSpPr>
          <p:nvPr>
            <p:ph idx="1"/>
          </p:nvPr>
        </p:nvSpPr>
        <p:spPr>
          <a:xfrm>
            <a:off x="1155578" y="1975073"/>
            <a:ext cx="4739196" cy="3849624"/>
          </a:xfrm>
        </p:spPr>
        <p:txBody>
          <a:bodyPr>
            <a:noAutofit/>
          </a:bodyPr>
          <a:lstStyle/>
          <a:p>
            <a:pPr marL="0" indent="0" algn="just">
              <a:lnSpc>
                <a:spcPct val="100000"/>
              </a:lnSpc>
              <a:spcAft>
                <a:spcPts val="1200"/>
              </a:spcAft>
              <a:buNone/>
              <a:tabLst>
                <a:tab pos="3390900" algn="l"/>
              </a:tabLst>
            </a:pP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p>
            <a:pPr marL="0" indent="0" algn="just">
              <a:lnSpc>
                <a:spcPct val="100000"/>
              </a:lnSpc>
              <a:spcAft>
                <a:spcPts val="1200"/>
              </a:spcAft>
              <a:buNone/>
              <a:tabLst>
                <a:tab pos="3390900" algn="l"/>
              </a:tabLst>
            </a:pPr>
            <a:r>
              <a:rPr lang="en-US" sz="2000" b="1" dirty="0">
                <a:effectLst/>
                <a:latin typeface="Calibri" panose="020F0502020204030204" pitchFamily="34" charset="0"/>
                <a:ea typeface="Times New Roman" panose="02020603050405020304" pitchFamily="18" charset="0"/>
                <a:cs typeface="Calibri" panose="020F0502020204030204" pitchFamily="34" charset="0"/>
              </a:rPr>
              <a:t>HARDWARE REQUIREMENTS	</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gn="just">
              <a:lnSpc>
                <a:spcPct val="100000"/>
              </a:lnSpc>
              <a:spcAft>
                <a:spcPts val="1200"/>
              </a:spcAft>
              <a:buSzPts val="1400"/>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Calibri" panose="020F0502020204030204" pitchFamily="34" charset="0"/>
              </a:rPr>
              <a:t>CPU type		: Intel Core i5 </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0000"/>
              </a:lnSpc>
              <a:spcAft>
                <a:spcPts val="1000"/>
              </a:spcAft>
              <a:buSzPts val="1400"/>
              <a:buFont typeface="Symbol" panose="05050102010706020507" pitchFamily="18" charset="2"/>
              <a:buChar char=""/>
            </a:pPr>
            <a:r>
              <a:rPr lang="en-US" sz="2000" dirty="0">
                <a:effectLst/>
                <a:latin typeface="Calibri" panose="020F0502020204030204" pitchFamily="34" charset="0"/>
                <a:ea typeface="Times New Roman" panose="02020603050405020304" pitchFamily="18" charset="0"/>
                <a:cs typeface="Calibri" panose="020F0502020204030204" pitchFamily="34" charset="0"/>
              </a:rPr>
              <a:t>Clock speed		:3.0 GHz</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gn="just">
              <a:lnSpc>
                <a:spcPct val="100000"/>
              </a:lnSpc>
              <a:spcAft>
                <a:spcPts val="1000"/>
              </a:spcAft>
              <a:buSzPts val="1400"/>
              <a:buFont typeface="Symbol" panose="05050102010706020507" pitchFamily="18" charset="2"/>
              <a:buChar char=""/>
            </a:pPr>
            <a:r>
              <a:rPr lang="en-US" sz="2000" dirty="0">
                <a:effectLst/>
                <a:latin typeface="Calibri" panose="020F0502020204030204" pitchFamily="34" charset="0"/>
                <a:ea typeface="Times New Roman" panose="02020603050405020304" pitchFamily="18" charset="0"/>
                <a:cs typeface="Calibri" panose="020F0502020204030204" pitchFamily="34" charset="0"/>
              </a:rPr>
              <a:t>RAM size		:8 GB</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gn="just">
              <a:lnSpc>
                <a:spcPct val="100000"/>
              </a:lnSpc>
              <a:spcAft>
                <a:spcPts val="1000"/>
              </a:spcAft>
              <a:buSzPts val="1400"/>
              <a:buFont typeface="Symbol" panose="05050102010706020507" pitchFamily="18" charset="2"/>
              <a:buChar char=""/>
            </a:pPr>
            <a:r>
              <a:rPr lang="en-US" sz="2000" dirty="0">
                <a:effectLst/>
                <a:latin typeface="Calibri" panose="020F0502020204030204" pitchFamily="34" charset="0"/>
                <a:ea typeface="Times New Roman" panose="02020603050405020304" pitchFamily="18" charset="0"/>
                <a:cs typeface="Calibri" panose="020F0502020204030204" pitchFamily="34" charset="0"/>
              </a:rPr>
              <a:t>Hard disk (SSD)	:500 GB</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p>
            <a:pPr marL="0" indent="0" algn="just">
              <a:lnSpc>
                <a:spcPct val="100000"/>
              </a:lnSpc>
              <a:spcAft>
                <a:spcPts val="1200"/>
              </a:spcAft>
              <a:buNone/>
            </a:pPr>
            <a:r>
              <a:rPr lang="en-US" sz="2000" b="1" dirty="0">
                <a:effectLst/>
                <a:latin typeface="Calibri" panose="020F0502020204030204" pitchFamily="34" charset="0"/>
                <a:ea typeface="Times New Roman" panose="02020603050405020304" pitchFamily="18" charset="0"/>
                <a:cs typeface="Calibri" panose="020F0502020204030204" pitchFamily="34" charset="0"/>
              </a:rPr>
              <a:t> </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p>
            <a:pPr marL="0" indent="0">
              <a:lnSpc>
                <a:spcPct val="100000"/>
              </a:lnSpc>
              <a:buNone/>
            </a:pPr>
            <a:endParaRPr lang="en-IN" sz="20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BB47C959-1EA5-44C7-9DA3-079AEFCCFE23}"/>
              </a:ext>
            </a:extLst>
          </p:cNvPr>
          <p:cNvSpPr txBox="1"/>
          <p:nvPr/>
        </p:nvSpPr>
        <p:spPr>
          <a:xfrm>
            <a:off x="5894774" y="2558731"/>
            <a:ext cx="5877016" cy="2973250"/>
          </a:xfrm>
          <a:prstGeom prst="rect">
            <a:avLst/>
          </a:prstGeom>
          <a:noFill/>
        </p:spPr>
        <p:txBody>
          <a:bodyPr wrap="square" rtlCol="0">
            <a:spAutoFit/>
          </a:bodyPr>
          <a:lstStyle/>
          <a:p>
            <a:pPr marL="0" indent="0" algn="just">
              <a:lnSpc>
                <a:spcPct val="100000"/>
              </a:lnSpc>
              <a:spcAft>
                <a:spcPts val="1200"/>
              </a:spcAft>
              <a:buNone/>
            </a:pPr>
            <a:r>
              <a:rPr lang="en-US" b="1" dirty="0">
                <a:effectLst/>
                <a:latin typeface="Calibri" panose="020F0502020204030204" pitchFamily="34" charset="0"/>
                <a:ea typeface="Times New Roman" panose="02020603050405020304" pitchFamily="18" charset="0"/>
                <a:cs typeface="Calibri" panose="020F0502020204030204" pitchFamily="34" charset="0"/>
              </a:rPr>
              <a:t>SOFTWARE REQUIREMENTS</a:t>
            </a:r>
            <a:endParaRPr lang="en-IN"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50000"/>
              </a:lnSpc>
              <a:buSzPts val="1400"/>
              <a:buFont typeface="Symbol" panose="05050102010706020507" pitchFamily="18" charset="2"/>
              <a:buChar char=""/>
            </a:pPr>
            <a:r>
              <a:rPr lang="en-US" dirty="0">
                <a:effectLst/>
                <a:latin typeface="Calibri" panose="020F0502020204030204" pitchFamily="34" charset="0"/>
                <a:ea typeface="Times New Roman" panose="02020603050405020304" pitchFamily="18" charset="0"/>
                <a:cs typeface="Calibri" panose="020F0502020204030204" pitchFamily="34" charset="0"/>
              </a:rPr>
              <a:t>Operating System  : Windows 10</a:t>
            </a:r>
            <a:endParaRPr lang="en-IN"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50000"/>
              </a:lnSpc>
              <a:buSzPts val="1400"/>
              <a:buFont typeface="Symbol" panose="05050102010706020507" pitchFamily="18" charset="2"/>
              <a:buChar char=""/>
            </a:pPr>
            <a:r>
              <a:rPr lang="en-US" dirty="0">
                <a:effectLst/>
                <a:latin typeface="Calibri" panose="020F0502020204030204" pitchFamily="34" charset="0"/>
                <a:ea typeface="Times New Roman" panose="02020603050405020304" pitchFamily="18" charset="0"/>
                <a:cs typeface="Calibri" panose="020F0502020204030204" pitchFamily="34" charset="0"/>
              </a:rPr>
              <a:t>IDE		     : Visual Studio Code, Android Studio</a:t>
            </a:r>
            <a:endParaRPr lang="en-IN"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50000"/>
              </a:lnSpc>
              <a:buSzPts val="1400"/>
              <a:buFont typeface="Symbol" panose="05050102010706020507" pitchFamily="18" charset="2"/>
              <a:buChar char=""/>
            </a:pPr>
            <a:r>
              <a:rPr lang="en-US" dirty="0">
                <a:effectLst/>
                <a:latin typeface="Calibri" panose="020F0502020204030204" pitchFamily="34" charset="0"/>
                <a:ea typeface="Times New Roman" panose="02020603050405020304" pitchFamily="18" charset="0"/>
                <a:cs typeface="Calibri" panose="020F0502020204030204" pitchFamily="34" charset="0"/>
              </a:rPr>
              <a:t>Language                 : HTML, CSS, PHP, JAVASCRIPT,    DART,   		        YAML, XML, SWIFT, MYSQL.</a:t>
            </a:r>
            <a:endParaRPr lang="en-IN"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50000"/>
              </a:lnSpc>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Calibri" panose="020F0502020204030204" pitchFamily="34" charset="0"/>
              </a:rPr>
              <a:t>Version Control System  : Git</a:t>
            </a:r>
            <a:endParaRPr lang="en-IN"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50000"/>
              </a:lnSpc>
              <a:spcAft>
                <a:spcPts val="1000"/>
              </a:spcAft>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Calibri" panose="020F0502020204030204" pitchFamily="34" charset="0"/>
              </a:rPr>
              <a:t>Hosting                      : HerokuCLI</a:t>
            </a:r>
            <a:endParaRPr lang="en-IN"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04330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A025F-A5FF-4512-ADC3-661E8F55A826}"/>
              </a:ext>
            </a:extLst>
          </p:cNvPr>
          <p:cNvSpPr>
            <a:spLocks noGrp="1"/>
          </p:cNvSpPr>
          <p:nvPr>
            <p:ph type="title"/>
          </p:nvPr>
        </p:nvSpPr>
        <p:spPr>
          <a:xfrm>
            <a:off x="1022411" y="855658"/>
            <a:ext cx="7047391" cy="777833"/>
          </a:xfrm>
        </p:spPr>
        <p:txBody>
          <a:bodyPr/>
          <a:lstStyle/>
          <a:p>
            <a:r>
              <a:rPr lang="en-IN" b="1" dirty="0">
                <a:latin typeface="Calibri" panose="020F0502020204030204" pitchFamily="34" charset="0"/>
                <a:cs typeface="Calibri" panose="020F0502020204030204" pitchFamily="34" charset="0"/>
              </a:rPr>
              <a:t>SYSTEM DESIGN AND MODULES</a:t>
            </a:r>
            <a:r>
              <a:rPr lang="en-IN" b="1" dirty="0"/>
              <a:t>:</a:t>
            </a:r>
          </a:p>
        </p:txBody>
      </p:sp>
      <p:sp>
        <p:nvSpPr>
          <p:cNvPr id="3" name="Content Placeholder 2">
            <a:extLst>
              <a:ext uri="{FF2B5EF4-FFF2-40B4-BE49-F238E27FC236}">
                <a16:creationId xmlns:a16="http://schemas.microsoft.com/office/drawing/2014/main" id="{F18A5EC4-515E-478F-BF32-7EBCC47DC19F}"/>
              </a:ext>
            </a:extLst>
          </p:cNvPr>
          <p:cNvSpPr>
            <a:spLocks noGrp="1"/>
          </p:cNvSpPr>
          <p:nvPr>
            <p:ph idx="1"/>
          </p:nvPr>
        </p:nvSpPr>
        <p:spPr>
          <a:xfrm>
            <a:off x="1022411" y="2058584"/>
            <a:ext cx="10907830" cy="3454450"/>
          </a:xfrm>
        </p:spPr>
        <p:txBody>
          <a:bodyPr>
            <a:normAutofit/>
          </a:bodyPr>
          <a:lstStyle/>
          <a:p>
            <a:pPr marL="0" indent="0">
              <a:lnSpc>
                <a:spcPct val="100000"/>
              </a:lnSpc>
              <a:buNone/>
            </a:pPr>
            <a:r>
              <a:rPr lang="en-US" sz="2000" dirty="0">
                <a:effectLst/>
                <a:latin typeface="Calibri" panose="020F0502020204030204" pitchFamily="34" charset="0"/>
                <a:ea typeface="Calibri" panose="020F0502020204030204" pitchFamily="34" charset="0"/>
                <a:cs typeface="Calibri" panose="020F0502020204030204" pitchFamily="34" charset="0"/>
              </a:rPr>
              <a:t>The modules involved in the project are as follows</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0000"/>
              </a:lnSpc>
              <a:buSzPts val="1400"/>
              <a:buFont typeface="Symbol" panose="05050102010706020507" pitchFamily="18" charset="2"/>
              <a:buChar char=""/>
            </a:pPr>
            <a:r>
              <a:rPr lang="en-US" sz="2000" dirty="0">
                <a:effectLst/>
                <a:latin typeface="Calibri" panose="020F0502020204030204" pitchFamily="34" charset="0"/>
                <a:cs typeface="Calibri" panose="020F0502020204030204" pitchFamily="34" charset="0"/>
              </a:rPr>
              <a:t>Application Interface</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0000"/>
              </a:lnSpc>
              <a:buSzPts val="1400"/>
              <a:buFont typeface="Symbol" panose="05050102010706020507" pitchFamily="18" charset="2"/>
              <a:buChar char=""/>
            </a:pPr>
            <a:r>
              <a:rPr lang="en-US" sz="2000" dirty="0">
                <a:effectLst/>
                <a:latin typeface="Calibri" panose="020F0502020204030204" pitchFamily="34" charset="0"/>
                <a:cs typeface="Calibri" panose="020F0502020204030204" pitchFamily="34" charset="0"/>
              </a:rPr>
              <a:t>Admin Registration and Login</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0000"/>
              </a:lnSpc>
              <a:buSzPts val="1400"/>
              <a:buFont typeface="Symbol" panose="05050102010706020507" pitchFamily="18" charset="2"/>
              <a:buChar char=""/>
            </a:pPr>
            <a:r>
              <a:rPr lang="en-US" sz="2000" dirty="0">
                <a:effectLst/>
                <a:latin typeface="Calibri" panose="020F0502020204030204" pitchFamily="34" charset="0"/>
                <a:cs typeface="Calibri" panose="020F0502020204030204" pitchFamily="34" charset="0"/>
              </a:rPr>
              <a:t>Student and Staff Registration</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0000"/>
              </a:lnSpc>
              <a:buSzPts val="1400"/>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Calibri" panose="020F0502020204030204" pitchFamily="34" charset="0"/>
              </a:rPr>
              <a:t>Search Book</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0000"/>
              </a:lnSpc>
              <a:spcAft>
                <a:spcPts val="1000"/>
              </a:spcAft>
              <a:buSzPts val="1400"/>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Calibri" panose="020F0502020204030204" pitchFamily="34" charset="0"/>
              </a:rPr>
              <a:t>Admin Module</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a:lnSpc>
                <a:spcPct val="100000"/>
              </a:lnSpc>
            </a:pP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71929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8488DE-986C-4AC3-B57F-CB09DD8E43DC}"/>
              </a:ext>
            </a:extLst>
          </p:cNvPr>
          <p:cNvSpPr>
            <a:spLocks noGrp="1"/>
          </p:cNvSpPr>
          <p:nvPr>
            <p:ph idx="1"/>
          </p:nvPr>
        </p:nvSpPr>
        <p:spPr>
          <a:xfrm>
            <a:off x="951391" y="771469"/>
            <a:ext cx="10058400" cy="5536115"/>
          </a:xfrm>
        </p:spPr>
        <p:txBody>
          <a:bodyPr>
            <a:noAutofit/>
          </a:bodyPr>
          <a:lstStyle/>
          <a:p>
            <a:pPr marL="0" indent="0" algn="just">
              <a:lnSpc>
                <a:spcPct val="100000"/>
              </a:lnSpc>
              <a:spcBef>
                <a:spcPts val="1200"/>
              </a:spcBef>
              <a:spcAft>
                <a:spcPts val="1200"/>
              </a:spcAft>
              <a:buNone/>
            </a:pPr>
            <a:r>
              <a:rPr lang="en-US" sz="2000" b="1" dirty="0">
                <a:effectLst/>
                <a:latin typeface="Calibri" panose="020F0502020204030204" pitchFamily="34" charset="0"/>
                <a:cs typeface="Calibri" panose="020F0502020204030204" pitchFamily="34" charset="0"/>
              </a:rPr>
              <a:t>Application Interface</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p>
            <a:pPr marL="0" indent="0" algn="just">
              <a:lnSpc>
                <a:spcPct val="100000"/>
              </a:lnSpc>
              <a:spcBef>
                <a:spcPts val="1200"/>
              </a:spcBef>
              <a:spcAft>
                <a:spcPts val="1200"/>
              </a:spcAft>
              <a:buNone/>
            </a:pPr>
            <a:r>
              <a:rPr lang="en-US" sz="2000" dirty="0">
                <a:effectLst/>
                <a:latin typeface="Calibri" panose="020F0502020204030204" pitchFamily="34" charset="0"/>
                <a:ea typeface="Times New Roman" panose="02020603050405020304" pitchFamily="18" charset="0"/>
                <a:cs typeface="Calibri" panose="020F0502020204030204" pitchFamily="34" charset="0"/>
              </a:rPr>
              <a:t>Application interface is the graphical user interface module of the overall system. It consists of Librarian/admin login and registration tab and student registration and Book search Tab as the landing page for the Application</a:t>
            </a:r>
            <a:endParaRPr lang="en-IN" sz="2000" dirty="0">
              <a:latin typeface="Calibri" panose="020F0502020204030204" pitchFamily="34" charset="0"/>
              <a:ea typeface="Times New Roman" panose="02020603050405020304" pitchFamily="18" charset="0"/>
              <a:cs typeface="Calibri" panose="020F0502020204030204" pitchFamily="34" charset="0"/>
            </a:endParaRPr>
          </a:p>
          <a:p>
            <a:pPr marL="0" indent="0" algn="just">
              <a:lnSpc>
                <a:spcPct val="100000"/>
              </a:lnSpc>
              <a:spcBef>
                <a:spcPts val="1200"/>
              </a:spcBef>
              <a:spcAft>
                <a:spcPts val="1200"/>
              </a:spcAft>
              <a:buNone/>
            </a:pPr>
            <a:r>
              <a:rPr lang="en-US" sz="2000" b="1" dirty="0">
                <a:effectLst/>
                <a:latin typeface="Calibri" panose="020F0502020204030204" pitchFamily="34" charset="0"/>
                <a:ea typeface="Times New Roman" panose="02020603050405020304" pitchFamily="18" charset="0"/>
                <a:cs typeface="Calibri" panose="020F0502020204030204" pitchFamily="34" charset="0"/>
              </a:rPr>
              <a:t>Admin Registration and Login</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p>
            <a:pPr marL="0" indent="0" algn="just">
              <a:lnSpc>
                <a:spcPct val="100000"/>
              </a:lnSpc>
              <a:spcBef>
                <a:spcPts val="1200"/>
              </a:spcBef>
              <a:spcAft>
                <a:spcPts val="1200"/>
              </a:spcAft>
              <a:buNone/>
            </a:pPr>
            <a:r>
              <a:rPr lang="en-US" sz="2000" dirty="0">
                <a:effectLst/>
                <a:latin typeface="Calibri" panose="020F0502020204030204" pitchFamily="34" charset="0"/>
                <a:ea typeface="Times New Roman" panose="02020603050405020304" pitchFamily="18" charset="0"/>
                <a:cs typeface="Calibri" panose="020F0502020204030204" pitchFamily="34" charset="0"/>
              </a:rPr>
              <a:t>Using this module, the authority of the library can create their own login credentials with an ease of access, the librarian can sign out and sign in everywhere with a pc or in mobile app.</a:t>
            </a:r>
          </a:p>
          <a:p>
            <a:pPr marL="0" indent="0" algn="just">
              <a:lnSpc>
                <a:spcPct val="100000"/>
              </a:lnSpc>
              <a:spcBef>
                <a:spcPts val="1200"/>
              </a:spcBef>
              <a:spcAft>
                <a:spcPts val="1200"/>
              </a:spcAft>
              <a:buNone/>
            </a:pPr>
            <a:r>
              <a:rPr lang="en-US" sz="2000" b="1" dirty="0">
                <a:effectLst/>
                <a:latin typeface="Calibri" panose="020F0502020204030204" pitchFamily="34" charset="0"/>
                <a:cs typeface="Calibri" panose="020F0502020204030204" pitchFamily="34" charset="0"/>
              </a:rPr>
              <a:t>Student and staff Registration</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p>
            <a:pPr marL="0" indent="0" algn="just">
              <a:lnSpc>
                <a:spcPct val="100000"/>
              </a:lnSpc>
              <a:spcBef>
                <a:spcPts val="1200"/>
              </a:spcBef>
              <a:spcAft>
                <a:spcPts val="1200"/>
              </a:spcAft>
              <a:buNone/>
            </a:pPr>
            <a:r>
              <a:rPr lang="en-US" sz="2000" dirty="0">
                <a:effectLst/>
                <a:latin typeface="Calibri" panose="020F0502020204030204" pitchFamily="34" charset="0"/>
                <a:cs typeface="Calibri" panose="020F0502020204030204" pitchFamily="34" charset="0"/>
              </a:rPr>
              <a:t>Using This module, the end user (student/staff) can register to the library to confirm their entry to the system, their request is only approved by the librarian/admin, the student/staff can access the library when registration and approval is completed.</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p>
            <a:pPr marL="0" indent="0" algn="just">
              <a:lnSpc>
                <a:spcPct val="100000"/>
              </a:lnSpc>
              <a:spcBef>
                <a:spcPts val="1200"/>
              </a:spcBef>
              <a:spcAft>
                <a:spcPts val="1200"/>
              </a:spcAft>
              <a:buNone/>
            </a:pP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pP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35293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3F0AEA-F71E-46EA-9805-9E497C1F5798}"/>
              </a:ext>
            </a:extLst>
          </p:cNvPr>
          <p:cNvSpPr>
            <a:spLocks noGrp="1"/>
          </p:cNvSpPr>
          <p:nvPr>
            <p:ph idx="1"/>
          </p:nvPr>
        </p:nvSpPr>
        <p:spPr>
          <a:xfrm>
            <a:off x="933635" y="1504188"/>
            <a:ext cx="10058400" cy="3849624"/>
          </a:xfrm>
        </p:spPr>
        <p:txBody>
          <a:bodyPr>
            <a:noAutofit/>
          </a:bodyPr>
          <a:lstStyle/>
          <a:p>
            <a:pPr marL="0" indent="0">
              <a:lnSpc>
                <a:spcPct val="100000"/>
              </a:lnSpc>
              <a:spcBef>
                <a:spcPts val="1200"/>
              </a:spcBef>
              <a:spcAft>
                <a:spcPts val="1200"/>
              </a:spcAft>
              <a:buNone/>
            </a:pPr>
            <a:r>
              <a:rPr lang="en-US" sz="2000" b="1" dirty="0">
                <a:effectLst/>
                <a:latin typeface="Calibri" panose="020F0502020204030204" pitchFamily="34" charset="0"/>
                <a:ea typeface="Times New Roman" panose="02020603050405020304" pitchFamily="18" charset="0"/>
                <a:cs typeface="Calibri" panose="020F0502020204030204" pitchFamily="34" charset="0"/>
              </a:rPr>
              <a:t>Search Book</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p>
            <a:pPr marL="0" indent="0">
              <a:lnSpc>
                <a:spcPct val="100000"/>
              </a:lnSpc>
              <a:spcBef>
                <a:spcPts val="1200"/>
              </a:spcBef>
              <a:spcAft>
                <a:spcPts val="1200"/>
              </a:spcAft>
              <a:buNone/>
            </a:pPr>
            <a:r>
              <a:rPr lang="en-US" sz="2000" dirty="0">
                <a:effectLst/>
                <a:latin typeface="Calibri" panose="020F0502020204030204" pitchFamily="34" charset="0"/>
                <a:ea typeface="Times New Roman" panose="02020603050405020304" pitchFamily="18" charset="0"/>
                <a:cs typeface="Calibri" panose="020F0502020204030204" pitchFamily="34" charset="0"/>
              </a:rPr>
              <a:t>Most scalable feature without registration login everyone can see the list of books in the library with all the details of the book</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p>
            <a:pPr marL="0" indent="0">
              <a:lnSpc>
                <a:spcPct val="100000"/>
              </a:lnSpc>
              <a:spcBef>
                <a:spcPts val="1200"/>
              </a:spcBef>
              <a:spcAft>
                <a:spcPts val="1200"/>
              </a:spcAft>
              <a:buNone/>
            </a:pPr>
            <a:r>
              <a:rPr lang="en-US" sz="2000" b="1" dirty="0">
                <a:effectLst/>
                <a:latin typeface="Calibri" panose="020F0502020204030204" pitchFamily="34" charset="0"/>
                <a:ea typeface="Times New Roman" panose="02020603050405020304" pitchFamily="18" charset="0"/>
                <a:cs typeface="Calibri" panose="020F0502020204030204" pitchFamily="34" charset="0"/>
              </a:rPr>
              <a:t>Librarian and Admin Module</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p>
            <a:pPr marL="0" indent="0" algn="just">
              <a:lnSpc>
                <a:spcPct val="100000"/>
              </a:lnSpc>
              <a:buNone/>
            </a:pPr>
            <a:r>
              <a:rPr lang="en-US" sz="2000" dirty="0">
                <a:effectLst/>
                <a:latin typeface="Calibri" panose="020F0502020204030204" pitchFamily="34" charset="0"/>
                <a:ea typeface="Times New Roman" panose="02020603050405020304" pitchFamily="18" charset="0"/>
                <a:cs typeface="Calibri" panose="020F0502020204030204" pitchFamily="34" charset="0"/>
              </a:rPr>
              <a:t>The Librarian/admin has the following functionalities in the system- Login, Registration, Add Book Publication, Add Books in Library and Details, View Issued Books, All Waiting Students, All Approved Students, Add Settings, Issue/Return Books.</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992413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FD117C-7839-44C6-B22D-5FC07E555E9E}"/>
              </a:ext>
            </a:extLst>
          </p:cNvPr>
          <p:cNvSpPr>
            <a:spLocks noGrp="1"/>
          </p:cNvSpPr>
          <p:nvPr>
            <p:ph idx="1"/>
          </p:nvPr>
        </p:nvSpPr>
        <p:spPr>
          <a:xfrm>
            <a:off x="942513" y="1216240"/>
            <a:ext cx="10058400" cy="5122415"/>
          </a:xfrm>
        </p:spPr>
        <p:txBody>
          <a:bodyPr>
            <a:normAutofit/>
          </a:bodyPr>
          <a:lstStyle/>
          <a:p>
            <a:pPr marL="0" indent="0">
              <a:lnSpc>
                <a:spcPct val="150000"/>
              </a:lnSpc>
              <a:buNone/>
            </a:pPr>
            <a:r>
              <a:rPr lang="en-US" sz="1800" b="1" dirty="0">
                <a:effectLst/>
                <a:latin typeface="Calibri" panose="020F0502020204030204" pitchFamily="34" charset="0"/>
                <a:ea typeface="Times New Roman" panose="02020603050405020304" pitchFamily="18" charset="0"/>
                <a:cs typeface="Calibri" panose="020F0502020204030204" pitchFamily="34" charset="0"/>
              </a:rPr>
              <a:t>Landing Page (Home Page)</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endParaRPr lang="en-IN" sz="36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3EB4D7A-DCDD-4915-B34A-7AAE06D95F32}"/>
              </a:ext>
            </a:extLst>
          </p:cNvPr>
          <p:cNvPicPr/>
          <p:nvPr/>
        </p:nvPicPr>
        <p:blipFill rotWithShape="1">
          <a:blip r:embed="rId2" cstate="print">
            <a:extLst>
              <a:ext uri="{28A0092B-C50C-407E-A947-70E740481C1C}">
                <a14:useLocalDpi xmlns:a14="http://schemas.microsoft.com/office/drawing/2010/main" val="0"/>
              </a:ext>
            </a:extLst>
          </a:blip>
          <a:srcRect b="4816"/>
          <a:stretch/>
        </p:blipFill>
        <p:spPr bwMode="auto">
          <a:xfrm>
            <a:off x="1467035" y="1766657"/>
            <a:ext cx="9363722" cy="4571999"/>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D45E3E98-4CEE-4CC0-9B9F-7636D8DC6989}"/>
              </a:ext>
            </a:extLst>
          </p:cNvPr>
          <p:cNvSpPr txBox="1"/>
          <p:nvPr/>
        </p:nvSpPr>
        <p:spPr>
          <a:xfrm>
            <a:off x="4981698" y="429620"/>
            <a:ext cx="1980029" cy="707886"/>
          </a:xfrm>
          <a:prstGeom prst="rect">
            <a:avLst/>
          </a:prstGeom>
          <a:noFill/>
        </p:spPr>
        <p:txBody>
          <a:bodyPr wrap="none" rtlCol="0">
            <a:spAutoFit/>
          </a:bodyPr>
          <a:lstStyle/>
          <a:p>
            <a:r>
              <a:rPr lang="en-US" sz="4000" b="1" dirty="0">
                <a:latin typeface="Calibri" panose="020F0502020204030204" pitchFamily="34" charset="0"/>
                <a:cs typeface="Calibri" panose="020F0502020204030204" pitchFamily="34" charset="0"/>
              </a:rPr>
              <a:t>OUTPUT</a:t>
            </a:r>
            <a:endParaRPr lang="en-IN" sz="4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25548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0CA37E-D72C-4115-81B5-790A22BAB0E0}"/>
              </a:ext>
            </a:extLst>
          </p:cNvPr>
          <p:cNvSpPr>
            <a:spLocks noGrp="1"/>
          </p:cNvSpPr>
          <p:nvPr>
            <p:ph idx="1"/>
          </p:nvPr>
        </p:nvSpPr>
        <p:spPr>
          <a:xfrm>
            <a:off x="880368" y="798103"/>
            <a:ext cx="10580703" cy="5576064"/>
          </a:xfrm>
        </p:spPr>
        <p:txBody>
          <a:bodyPr/>
          <a:lstStyle/>
          <a:p>
            <a:pPr marL="0" indent="0">
              <a:buNone/>
            </a:pPr>
            <a:r>
              <a:rPr lang="en-US" sz="1800" b="1" kern="0" dirty="0">
                <a:effectLst/>
                <a:latin typeface="Calibri" panose="020F0502020204030204" pitchFamily="34" charset="0"/>
                <a:ea typeface="Times New Roman" panose="02020603050405020304" pitchFamily="18" charset="0"/>
                <a:cs typeface="Calibri" panose="020F0502020204030204" pitchFamily="34" charset="0"/>
              </a:rPr>
              <a:t>Librarian/Admin Registration page</a:t>
            </a:r>
          </a:p>
          <a:p>
            <a:pPr marL="0" indent="0">
              <a:buNone/>
            </a:pPr>
            <a:endParaRPr lang="en-IN" dirty="0"/>
          </a:p>
        </p:txBody>
      </p:sp>
      <p:pic>
        <p:nvPicPr>
          <p:cNvPr id="4" name="Picture 3">
            <a:extLst>
              <a:ext uri="{FF2B5EF4-FFF2-40B4-BE49-F238E27FC236}">
                <a16:creationId xmlns:a16="http://schemas.microsoft.com/office/drawing/2014/main" id="{8225BCF8-9E37-482A-86E6-14544D37DF95}"/>
              </a:ext>
            </a:extLst>
          </p:cNvPr>
          <p:cNvPicPr/>
          <p:nvPr/>
        </p:nvPicPr>
        <p:blipFill rotWithShape="1">
          <a:blip r:embed="rId2" cstate="print">
            <a:extLst>
              <a:ext uri="{28A0092B-C50C-407E-A947-70E740481C1C}">
                <a14:useLocalDpi xmlns:a14="http://schemas.microsoft.com/office/drawing/2010/main" val="0"/>
              </a:ext>
            </a:extLst>
          </a:blip>
          <a:srcRect b="4749"/>
          <a:stretch/>
        </p:blipFill>
        <p:spPr bwMode="auto">
          <a:xfrm>
            <a:off x="1189608" y="1358284"/>
            <a:ext cx="9641150" cy="501588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87278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DC163-E23D-497E-B974-64202ED3AD0F}"/>
              </a:ext>
            </a:extLst>
          </p:cNvPr>
          <p:cNvSpPr>
            <a:spLocks noGrp="1"/>
          </p:cNvSpPr>
          <p:nvPr>
            <p:ph type="title"/>
          </p:nvPr>
        </p:nvSpPr>
        <p:spPr>
          <a:xfrm>
            <a:off x="4637625" y="3429000"/>
            <a:ext cx="2916750" cy="864496"/>
          </a:xfrm>
        </p:spPr>
        <p:txBody>
          <a:bodyPr>
            <a:normAutofit/>
          </a:bodyPr>
          <a:lstStyle/>
          <a:p>
            <a:r>
              <a:rPr lang="en-IN" sz="3000" b="1" dirty="0">
                <a:solidFill>
                  <a:schemeClr val="tx1"/>
                </a:solidFill>
                <a:latin typeface="Calibri" panose="020F0502020204030204" pitchFamily="34" charset="0"/>
                <a:cs typeface="Calibri" panose="020F0502020204030204" pitchFamily="34" charset="0"/>
              </a:rPr>
              <a:t>TEAM MEMBERS</a:t>
            </a:r>
          </a:p>
        </p:txBody>
      </p:sp>
      <p:sp>
        <p:nvSpPr>
          <p:cNvPr id="3" name="Content Placeholder 2">
            <a:extLst>
              <a:ext uri="{FF2B5EF4-FFF2-40B4-BE49-F238E27FC236}">
                <a16:creationId xmlns:a16="http://schemas.microsoft.com/office/drawing/2014/main" id="{7E01F7B2-8508-491E-B393-8F52842C7FEE}"/>
              </a:ext>
            </a:extLst>
          </p:cNvPr>
          <p:cNvSpPr>
            <a:spLocks noGrp="1"/>
          </p:cNvSpPr>
          <p:nvPr>
            <p:ph idx="1"/>
          </p:nvPr>
        </p:nvSpPr>
        <p:spPr>
          <a:xfrm>
            <a:off x="2795844" y="4417380"/>
            <a:ext cx="5984262" cy="1781091"/>
          </a:xfrm>
        </p:spPr>
        <p:txBody>
          <a:bodyPr>
            <a:normAutofit/>
          </a:bodyPr>
          <a:lstStyle/>
          <a:p>
            <a:r>
              <a:rPr lang="en-IN" sz="2800" b="1" dirty="0">
                <a:latin typeface="Calibri" panose="020F0502020204030204" pitchFamily="34" charset="0"/>
                <a:cs typeface="Calibri" panose="020F0502020204030204" pitchFamily="34" charset="0"/>
              </a:rPr>
              <a:t>D.VISHAL KUMARAN  - 820318104043  </a:t>
            </a:r>
          </a:p>
          <a:p>
            <a:r>
              <a:rPr lang="en-IN" sz="2800" b="1" dirty="0">
                <a:latin typeface="Calibri" panose="020F0502020204030204" pitchFamily="34" charset="0"/>
                <a:cs typeface="Calibri" panose="020F0502020204030204" pitchFamily="34" charset="0"/>
              </a:rPr>
              <a:t>V.NIGASH                      - 820318104022</a:t>
            </a:r>
          </a:p>
          <a:p>
            <a:r>
              <a:rPr lang="en-IN" sz="2800" b="1" dirty="0">
                <a:latin typeface="Calibri" panose="020F0502020204030204" pitchFamily="34" charset="0"/>
                <a:cs typeface="Calibri" panose="020F0502020204030204" pitchFamily="34" charset="0"/>
              </a:rPr>
              <a:t>P.ANANDHARAMAN  - 820318104005</a:t>
            </a:r>
          </a:p>
        </p:txBody>
      </p:sp>
      <p:sp>
        <p:nvSpPr>
          <p:cNvPr id="7" name="TextBox 6">
            <a:extLst>
              <a:ext uri="{FF2B5EF4-FFF2-40B4-BE49-F238E27FC236}">
                <a16:creationId xmlns:a16="http://schemas.microsoft.com/office/drawing/2014/main" id="{FEFC0B50-0136-4EE5-80CB-33BECA19D496}"/>
              </a:ext>
            </a:extLst>
          </p:cNvPr>
          <p:cNvSpPr txBox="1"/>
          <p:nvPr/>
        </p:nvSpPr>
        <p:spPr>
          <a:xfrm>
            <a:off x="1147802" y="2692564"/>
            <a:ext cx="10170368" cy="477054"/>
          </a:xfrm>
          <a:prstGeom prst="rect">
            <a:avLst/>
          </a:prstGeom>
          <a:noFill/>
        </p:spPr>
        <p:txBody>
          <a:bodyPr wrap="square" rtlCol="0">
            <a:spAutoFit/>
          </a:bodyPr>
          <a:lstStyle/>
          <a:p>
            <a:pPr algn="ctr"/>
            <a:r>
              <a:rPr lang="en-US" sz="2500" b="1" dirty="0">
                <a:latin typeface="Calibri" panose="020F0502020204030204" pitchFamily="34" charset="0"/>
                <a:cs typeface="Calibri" panose="020F0502020204030204" pitchFamily="34" charset="0"/>
              </a:rPr>
              <a:t>DEPARTMENT OF COMPUTER SCIENCE AND ENGINEERING</a:t>
            </a:r>
            <a:endParaRPr lang="en-IN" sz="2500" b="1"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970DAB8E-F142-4DD7-AF3D-2A0FD6698DD8}"/>
              </a:ext>
            </a:extLst>
          </p:cNvPr>
          <p:cNvPicPr/>
          <p:nvPr/>
        </p:nvPicPr>
        <p:blipFill>
          <a:blip r:embed="rId2"/>
          <a:srcRect/>
          <a:stretch>
            <a:fillRect/>
          </a:stretch>
        </p:blipFill>
        <p:spPr bwMode="auto">
          <a:xfrm>
            <a:off x="5080632" y="519503"/>
            <a:ext cx="2001303" cy="1971770"/>
          </a:xfrm>
          <a:prstGeom prst="rect">
            <a:avLst/>
          </a:prstGeom>
          <a:noFill/>
        </p:spPr>
      </p:pic>
    </p:spTree>
    <p:extLst>
      <p:ext uri="{BB962C8B-B14F-4D97-AF65-F5344CB8AC3E}">
        <p14:creationId xmlns:p14="http://schemas.microsoft.com/office/powerpoint/2010/main" val="892160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5561CB-2CF4-4A4D-B1CB-16535413D290}"/>
              </a:ext>
            </a:extLst>
          </p:cNvPr>
          <p:cNvSpPr>
            <a:spLocks noGrp="1"/>
          </p:cNvSpPr>
          <p:nvPr>
            <p:ph idx="1"/>
          </p:nvPr>
        </p:nvSpPr>
        <p:spPr>
          <a:xfrm>
            <a:off x="764958" y="682692"/>
            <a:ext cx="10704991" cy="5664841"/>
          </a:xfrm>
        </p:spPr>
        <p:txBody>
          <a:bodyPr/>
          <a:lstStyle/>
          <a:p>
            <a:pPr marL="0" indent="0">
              <a:buNone/>
            </a:pPr>
            <a:r>
              <a:rPr lang="en-US" sz="1800" b="1" dirty="0">
                <a:effectLst/>
                <a:latin typeface="Calibri" panose="020F0502020204030204" pitchFamily="34" charset="0"/>
                <a:ea typeface="Times New Roman" panose="02020603050405020304" pitchFamily="18" charset="0"/>
                <a:cs typeface="Calibri" panose="020F0502020204030204" pitchFamily="34" charset="0"/>
              </a:rPr>
              <a:t> Student / Staff Registration Page</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marL="0" indent="0">
              <a:buNone/>
            </a:pPr>
            <a:endParaRPr lang="en-IN" dirty="0"/>
          </a:p>
        </p:txBody>
      </p:sp>
      <p:pic>
        <p:nvPicPr>
          <p:cNvPr id="4" name="Picture 3">
            <a:extLst>
              <a:ext uri="{FF2B5EF4-FFF2-40B4-BE49-F238E27FC236}">
                <a16:creationId xmlns:a16="http://schemas.microsoft.com/office/drawing/2014/main" id="{C4359849-F9E0-4711-80E6-40E851DBD19B}"/>
              </a:ext>
            </a:extLst>
          </p:cNvPr>
          <p:cNvPicPr/>
          <p:nvPr/>
        </p:nvPicPr>
        <p:blipFill rotWithShape="1">
          <a:blip r:embed="rId2" cstate="print">
            <a:extLst>
              <a:ext uri="{28A0092B-C50C-407E-A947-70E740481C1C}">
                <a14:useLocalDpi xmlns:a14="http://schemas.microsoft.com/office/drawing/2010/main" val="0"/>
              </a:ext>
            </a:extLst>
          </a:blip>
          <a:srcRect b="5600"/>
          <a:stretch/>
        </p:blipFill>
        <p:spPr bwMode="auto">
          <a:xfrm>
            <a:off x="1114886" y="1352954"/>
            <a:ext cx="10005133" cy="49945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89653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DBA635-5FAF-40BC-A44C-732F7CE6F715}"/>
              </a:ext>
            </a:extLst>
          </p:cNvPr>
          <p:cNvSpPr>
            <a:spLocks noGrp="1"/>
          </p:cNvSpPr>
          <p:nvPr>
            <p:ph idx="1"/>
          </p:nvPr>
        </p:nvSpPr>
        <p:spPr>
          <a:xfrm>
            <a:off x="844859" y="744836"/>
            <a:ext cx="10740500" cy="5655964"/>
          </a:xfrm>
        </p:spPr>
        <p:txBody>
          <a:bodyPr/>
          <a:lstStyle/>
          <a:p>
            <a:pPr marL="0" indent="0">
              <a:buNone/>
            </a:pPr>
            <a:r>
              <a:rPr lang="en-US" sz="1800" b="1" dirty="0">
                <a:effectLst/>
                <a:latin typeface="Calibri" panose="020F0502020204030204" pitchFamily="34" charset="0"/>
                <a:ea typeface="Times New Roman" panose="02020603050405020304" pitchFamily="18" charset="0"/>
                <a:cs typeface="Calibri" panose="020F0502020204030204" pitchFamily="34" charset="0"/>
              </a:rPr>
              <a:t>Search Book Page </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marL="0" indent="0">
              <a:buNone/>
            </a:pPr>
            <a:endParaRPr lang="en-IN" dirty="0"/>
          </a:p>
        </p:txBody>
      </p:sp>
      <p:pic>
        <p:nvPicPr>
          <p:cNvPr id="4" name="Picture 3">
            <a:extLst>
              <a:ext uri="{FF2B5EF4-FFF2-40B4-BE49-F238E27FC236}">
                <a16:creationId xmlns:a16="http://schemas.microsoft.com/office/drawing/2014/main" id="{7100206D-C8C4-4E08-8A40-E427D8B28BA5}"/>
              </a:ext>
            </a:extLst>
          </p:cNvPr>
          <p:cNvPicPr/>
          <p:nvPr/>
        </p:nvPicPr>
        <p:blipFill rotWithShape="1">
          <a:blip r:embed="rId3" cstate="print">
            <a:extLst>
              <a:ext uri="{28A0092B-C50C-407E-A947-70E740481C1C}">
                <a14:useLocalDpi xmlns:a14="http://schemas.microsoft.com/office/drawing/2010/main" val="0"/>
              </a:ext>
            </a:extLst>
          </a:blip>
          <a:srcRect t="1" b="6354"/>
          <a:stretch/>
        </p:blipFill>
        <p:spPr bwMode="auto">
          <a:xfrm>
            <a:off x="1266547" y="1464816"/>
            <a:ext cx="9658905" cy="464834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74154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277CE5-E715-43F8-A9DE-B001A1D40EEF}"/>
              </a:ext>
            </a:extLst>
          </p:cNvPr>
          <p:cNvSpPr>
            <a:spLocks noGrp="1"/>
          </p:cNvSpPr>
          <p:nvPr>
            <p:ph idx="1"/>
          </p:nvPr>
        </p:nvSpPr>
        <p:spPr>
          <a:xfrm>
            <a:off x="844857" y="762591"/>
            <a:ext cx="10518559" cy="5496165"/>
          </a:xfrm>
        </p:spPr>
        <p:txBody>
          <a:bodyPr/>
          <a:lstStyle/>
          <a:p>
            <a:pPr marL="0" indent="0">
              <a:buNone/>
            </a:pPr>
            <a:r>
              <a:rPr lang="en-US" sz="1800" b="1" kern="0" dirty="0">
                <a:effectLst/>
                <a:latin typeface="Calibri" panose="020F0502020204030204" pitchFamily="34" charset="0"/>
                <a:ea typeface="Times New Roman" panose="02020603050405020304" pitchFamily="18" charset="0"/>
                <a:cs typeface="Calibri" panose="020F0502020204030204" pitchFamily="34" charset="0"/>
              </a:rPr>
              <a:t>Librarian/admin Landing page</a:t>
            </a:r>
            <a:endParaRPr lang="en-IN"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664FDB79-A6F3-490D-9CB2-ECC159B10C3F}"/>
              </a:ext>
            </a:extLst>
          </p:cNvPr>
          <p:cNvPicPr/>
          <p:nvPr/>
        </p:nvPicPr>
        <p:blipFill rotWithShape="1">
          <a:blip r:embed="rId2" cstate="print">
            <a:extLst>
              <a:ext uri="{28A0092B-C50C-407E-A947-70E740481C1C}">
                <a14:useLocalDpi xmlns:a14="http://schemas.microsoft.com/office/drawing/2010/main" val="0"/>
              </a:ext>
            </a:extLst>
          </a:blip>
          <a:srcRect b="6881"/>
          <a:stretch/>
        </p:blipFill>
        <p:spPr bwMode="auto">
          <a:xfrm>
            <a:off x="1128204" y="1360910"/>
            <a:ext cx="9935592" cy="47344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45957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444E76-CF17-4085-A41B-B124B56C652C}"/>
              </a:ext>
            </a:extLst>
          </p:cNvPr>
          <p:cNvSpPr>
            <a:spLocks noGrp="1"/>
          </p:cNvSpPr>
          <p:nvPr>
            <p:ph idx="1"/>
          </p:nvPr>
        </p:nvSpPr>
        <p:spPr>
          <a:xfrm>
            <a:off x="871490" y="727081"/>
            <a:ext cx="10740501" cy="5371877"/>
          </a:xfrm>
        </p:spPr>
        <p:txBody>
          <a:bodyPr/>
          <a:lstStyle/>
          <a:p>
            <a:pPr marL="0" indent="0">
              <a:buNone/>
            </a:pPr>
            <a:r>
              <a:rPr lang="en-US" sz="1800" b="1" dirty="0">
                <a:effectLst/>
                <a:latin typeface="Calibri" panose="020F0502020204030204" pitchFamily="34" charset="0"/>
                <a:ea typeface="Times New Roman" panose="02020603050405020304" pitchFamily="18" charset="0"/>
                <a:cs typeface="Calibri" panose="020F0502020204030204" pitchFamily="34" charset="0"/>
              </a:rPr>
              <a:t>All Waiting Students page</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marL="0" indent="0">
              <a:buNone/>
            </a:pPr>
            <a:endParaRPr lang="en-IN" dirty="0"/>
          </a:p>
        </p:txBody>
      </p:sp>
      <p:pic>
        <p:nvPicPr>
          <p:cNvPr id="4" name="Picture 3">
            <a:extLst>
              <a:ext uri="{FF2B5EF4-FFF2-40B4-BE49-F238E27FC236}">
                <a16:creationId xmlns:a16="http://schemas.microsoft.com/office/drawing/2014/main" id="{AB6FFCF7-7445-47C6-8DDA-622CC6EC49B2}"/>
              </a:ext>
            </a:extLst>
          </p:cNvPr>
          <p:cNvPicPr/>
          <p:nvPr/>
        </p:nvPicPr>
        <p:blipFill rotWithShape="1">
          <a:blip r:embed="rId2" cstate="print">
            <a:extLst>
              <a:ext uri="{28A0092B-C50C-407E-A947-70E740481C1C}">
                <a14:useLocalDpi xmlns:a14="http://schemas.microsoft.com/office/drawing/2010/main" val="0"/>
              </a:ext>
            </a:extLst>
          </a:blip>
          <a:srcRect b="5062"/>
          <a:stretch/>
        </p:blipFill>
        <p:spPr bwMode="auto">
          <a:xfrm>
            <a:off x="1026850" y="1331650"/>
            <a:ext cx="10138299" cy="479926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59769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240052-B8A3-4E19-A0FB-70DD452EAFF8}"/>
              </a:ext>
            </a:extLst>
          </p:cNvPr>
          <p:cNvSpPr>
            <a:spLocks noGrp="1"/>
          </p:cNvSpPr>
          <p:nvPr>
            <p:ph idx="1"/>
          </p:nvPr>
        </p:nvSpPr>
        <p:spPr>
          <a:xfrm>
            <a:off x="951391" y="940146"/>
            <a:ext cx="10367638" cy="5407388"/>
          </a:xfrm>
        </p:spPr>
        <p:txBody>
          <a:bodyPr/>
          <a:lstStyle/>
          <a:p>
            <a:pPr marL="0" indent="0">
              <a:buNone/>
            </a:pPr>
            <a:r>
              <a:rPr lang="en-US" sz="1800" b="1" dirty="0">
                <a:effectLst/>
                <a:latin typeface="Calibri" panose="020F0502020204030204" pitchFamily="34" charset="0"/>
                <a:ea typeface="Times New Roman" panose="02020603050405020304" pitchFamily="18" charset="0"/>
                <a:cs typeface="Calibri" panose="020F0502020204030204" pitchFamily="34" charset="0"/>
              </a:rPr>
              <a:t>All Approved Students</a:t>
            </a:r>
            <a:endParaRPr lang="en-IN" sz="1800" b="1" dirty="0">
              <a:effectLst/>
              <a:latin typeface="Calibri" panose="020F0502020204030204" pitchFamily="34" charset="0"/>
              <a:ea typeface="Times New Roman" panose="02020603050405020304" pitchFamily="18" charset="0"/>
              <a:cs typeface="Calibri" panose="020F0502020204030204" pitchFamily="34" charset="0"/>
            </a:endParaRPr>
          </a:p>
          <a:p>
            <a:pPr marL="0" indent="0">
              <a:buNone/>
            </a:pP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p:txBody>
      </p:sp>
      <p:pic>
        <p:nvPicPr>
          <p:cNvPr id="4" name="Picture 3">
            <a:extLst>
              <a:ext uri="{FF2B5EF4-FFF2-40B4-BE49-F238E27FC236}">
                <a16:creationId xmlns:a16="http://schemas.microsoft.com/office/drawing/2014/main" id="{7BD34A73-5B83-4515-A6F5-7882F1821300}"/>
              </a:ext>
            </a:extLst>
          </p:cNvPr>
          <p:cNvPicPr/>
          <p:nvPr/>
        </p:nvPicPr>
        <p:blipFill rotWithShape="1">
          <a:blip r:embed="rId2" cstate="print">
            <a:extLst>
              <a:ext uri="{28A0092B-C50C-407E-A947-70E740481C1C}">
                <a14:useLocalDpi xmlns:a14="http://schemas.microsoft.com/office/drawing/2010/main" val="0"/>
              </a:ext>
            </a:extLst>
          </a:blip>
          <a:srcRect b="5404"/>
          <a:stretch/>
        </p:blipFill>
        <p:spPr bwMode="auto">
          <a:xfrm>
            <a:off x="1067169" y="1438183"/>
            <a:ext cx="10367638" cy="471404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96399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7CD4F2-3477-4717-B154-ABA096319F90}"/>
              </a:ext>
            </a:extLst>
          </p:cNvPr>
          <p:cNvSpPr>
            <a:spLocks noGrp="1"/>
          </p:cNvSpPr>
          <p:nvPr>
            <p:ph idx="1"/>
          </p:nvPr>
        </p:nvSpPr>
        <p:spPr>
          <a:xfrm>
            <a:off x="755904" y="932688"/>
            <a:ext cx="10683240" cy="5193792"/>
          </a:xfrm>
        </p:spPr>
        <p:txBody>
          <a:bodyPr/>
          <a:lstStyle/>
          <a:p>
            <a:pPr marL="0" indent="0">
              <a:buNone/>
            </a:pPr>
            <a:r>
              <a:rPr lang="en-US" sz="1800" b="1" dirty="0">
                <a:effectLst/>
                <a:latin typeface="Calibri" panose="020F0502020204030204" pitchFamily="34" charset="0"/>
                <a:ea typeface="Times New Roman" panose="02020603050405020304" pitchFamily="18" charset="0"/>
                <a:cs typeface="Calibri" panose="020F0502020204030204" pitchFamily="34" charset="0"/>
              </a:rPr>
              <a:t>All Books in Library Page</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marL="0" indent="0">
              <a:buNone/>
            </a:pPr>
            <a:endParaRPr lang="en-IN" dirty="0"/>
          </a:p>
        </p:txBody>
      </p:sp>
      <p:pic>
        <p:nvPicPr>
          <p:cNvPr id="7" name="Picture 6">
            <a:extLst>
              <a:ext uri="{FF2B5EF4-FFF2-40B4-BE49-F238E27FC236}">
                <a16:creationId xmlns:a16="http://schemas.microsoft.com/office/drawing/2014/main" id="{71D3F675-C05E-45DE-BD41-67EEFE44BA7B}"/>
              </a:ext>
            </a:extLst>
          </p:cNvPr>
          <p:cNvPicPr/>
          <p:nvPr/>
        </p:nvPicPr>
        <p:blipFill rotWithShape="1">
          <a:blip r:embed="rId2" cstate="print">
            <a:extLst>
              <a:ext uri="{28A0092B-C50C-407E-A947-70E740481C1C}">
                <a14:useLocalDpi xmlns:a14="http://schemas.microsoft.com/office/drawing/2010/main" val="0"/>
              </a:ext>
            </a:extLst>
          </a:blip>
          <a:srcRect b="4571"/>
          <a:stretch/>
        </p:blipFill>
        <p:spPr bwMode="auto">
          <a:xfrm>
            <a:off x="856488" y="1458722"/>
            <a:ext cx="10479024" cy="466775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46661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401DF1-B069-41D6-9E26-07A4C177C0C2}"/>
              </a:ext>
            </a:extLst>
          </p:cNvPr>
          <p:cNvSpPr>
            <a:spLocks noGrp="1"/>
          </p:cNvSpPr>
          <p:nvPr>
            <p:ph idx="1"/>
          </p:nvPr>
        </p:nvSpPr>
        <p:spPr>
          <a:xfrm>
            <a:off x="819912" y="658368"/>
            <a:ext cx="10427208" cy="5669280"/>
          </a:xfrm>
        </p:spPr>
        <p:txBody>
          <a:bodyPr/>
          <a:lstStyle/>
          <a:p>
            <a:pPr marL="0" indent="0">
              <a:buNone/>
            </a:pPr>
            <a:r>
              <a:rPr lang="en-US" sz="1800" b="1" dirty="0">
                <a:effectLst/>
                <a:latin typeface="Calibri" panose="020F0502020204030204" pitchFamily="34" charset="0"/>
                <a:ea typeface="Times New Roman" panose="02020603050405020304" pitchFamily="18" charset="0"/>
                <a:cs typeface="Calibri" panose="020F0502020204030204" pitchFamily="34" charset="0"/>
              </a:rPr>
              <a:t>Add Book Publication Page</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marL="0" indent="0">
              <a:buNone/>
            </a:pPr>
            <a:endParaRPr lang="en-IN" dirty="0"/>
          </a:p>
        </p:txBody>
      </p:sp>
      <p:pic>
        <p:nvPicPr>
          <p:cNvPr id="4" name="Picture 3">
            <a:extLst>
              <a:ext uri="{FF2B5EF4-FFF2-40B4-BE49-F238E27FC236}">
                <a16:creationId xmlns:a16="http://schemas.microsoft.com/office/drawing/2014/main" id="{2C6E833C-6D99-4BE6-8215-5E719A007596}"/>
              </a:ext>
            </a:extLst>
          </p:cNvPr>
          <p:cNvPicPr/>
          <p:nvPr/>
        </p:nvPicPr>
        <p:blipFill rotWithShape="1">
          <a:blip r:embed="rId2" cstate="print">
            <a:extLst>
              <a:ext uri="{28A0092B-C50C-407E-A947-70E740481C1C}">
                <a14:useLocalDpi xmlns:a14="http://schemas.microsoft.com/office/drawing/2010/main" val="0"/>
              </a:ext>
            </a:extLst>
          </a:blip>
          <a:srcRect b="5062"/>
          <a:stretch/>
        </p:blipFill>
        <p:spPr bwMode="auto">
          <a:xfrm>
            <a:off x="1155192" y="1243584"/>
            <a:ext cx="9756648" cy="495604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34975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54A7B6-D3FE-4F04-9340-7FE0D64D5A67}"/>
              </a:ext>
            </a:extLst>
          </p:cNvPr>
          <p:cNvSpPr>
            <a:spLocks noGrp="1"/>
          </p:cNvSpPr>
          <p:nvPr>
            <p:ph idx="1"/>
          </p:nvPr>
        </p:nvSpPr>
        <p:spPr>
          <a:xfrm>
            <a:off x="871492" y="744836"/>
            <a:ext cx="10589580" cy="5434021"/>
          </a:xfrm>
        </p:spPr>
        <p:txBody>
          <a:bodyPr/>
          <a:lstStyle/>
          <a:p>
            <a:pPr marL="0" indent="0">
              <a:buNone/>
            </a:pPr>
            <a:r>
              <a:rPr lang="en-US" sz="1800" b="1" kern="0" dirty="0">
                <a:effectLst/>
                <a:latin typeface="Calibri" panose="020F0502020204030204" pitchFamily="34" charset="0"/>
                <a:ea typeface="Times New Roman" panose="02020603050405020304" pitchFamily="18" charset="0"/>
                <a:cs typeface="Calibri" panose="020F0502020204030204" pitchFamily="34" charset="0"/>
              </a:rPr>
              <a:t>Add Books Page</a:t>
            </a:r>
          </a:p>
          <a:p>
            <a:pPr marL="0" indent="0">
              <a:buNone/>
            </a:pPr>
            <a:endParaRPr lang="en-IN"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61A5DE6-E6AB-497E-8D15-6D788685308C}"/>
              </a:ext>
            </a:extLst>
          </p:cNvPr>
          <p:cNvPicPr/>
          <p:nvPr/>
        </p:nvPicPr>
        <p:blipFill rotWithShape="1">
          <a:blip r:embed="rId2" cstate="print">
            <a:extLst>
              <a:ext uri="{28A0092B-C50C-407E-A947-70E740481C1C}">
                <a14:useLocalDpi xmlns:a14="http://schemas.microsoft.com/office/drawing/2010/main" val="0"/>
              </a:ext>
            </a:extLst>
          </a:blip>
          <a:srcRect b="4816"/>
          <a:stretch/>
        </p:blipFill>
        <p:spPr bwMode="auto">
          <a:xfrm>
            <a:off x="1063524" y="1381180"/>
            <a:ext cx="10205516" cy="47319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2869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1A0C8A-C3D5-4F5B-B931-FBB35D7E614A}"/>
              </a:ext>
            </a:extLst>
          </p:cNvPr>
          <p:cNvSpPr>
            <a:spLocks noGrp="1"/>
          </p:cNvSpPr>
          <p:nvPr>
            <p:ph idx="1"/>
          </p:nvPr>
        </p:nvSpPr>
        <p:spPr>
          <a:xfrm>
            <a:off x="779015" y="643631"/>
            <a:ext cx="10633969" cy="5460654"/>
          </a:xfrm>
        </p:spPr>
        <p:txBody>
          <a:bodyPr/>
          <a:lstStyle/>
          <a:p>
            <a:pPr marL="0" indent="0">
              <a:buNone/>
            </a:pPr>
            <a:r>
              <a:rPr lang="en-US" sz="1800" b="1" kern="0" dirty="0">
                <a:effectLst/>
                <a:latin typeface="Calibri" panose="020F0502020204030204" pitchFamily="34" charset="0"/>
                <a:ea typeface="Times New Roman" panose="02020603050405020304" pitchFamily="18" charset="0"/>
                <a:cs typeface="Calibri" panose="020F0502020204030204" pitchFamily="34" charset="0"/>
              </a:rPr>
              <a:t>Add Settings page</a:t>
            </a:r>
          </a:p>
          <a:p>
            <a:pPr marL="0" indent="0">
              <a:buNone/>
            </a:pPr>
            <a:endParaRPr lang="en-IN"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F11C8742-D5B5-4C0D-91E1-9486225399B8}"/>
              </a:ext>
            </a:extLst>
          </p:cNvPr>
          <p:cNvPicPr/>
          <p:nvPr/>
        </p:nvPicPr>
        <p:blipFill rotWithShape="1">
          <a:blip r:embed="rId2" cstate="print">
            <a:extLst>
              <a:ext uri="{28A0092B-C50C-407E-A947-70E740481C1C}">
                <a14:useLocalDpi xmlns:a14="http://schemas.microsoft.com/office/drawing/2010/main" val="0"/>
              </a:ext>
            </a:extLst>
          </a:blip>
          <a:srcRect b="4816"/>
          <a:stretch/>
        </p:blipFill>
        <p:spPr bwMode="auto">
          <a:xfrm>
            <a:off x="1185168" y="1111934"/>
            <a:ext cx="9947430" cy="49923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09268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17A23C-DFCC-4720-941F-059995BFD405}"/>
              </a:ext>
            </a:extLst>
          </p:cNvPr>
          <p:cNvSpPr>
            <a:spLocks noGrp="1"/>
          </p:cNvSpPr>
          <p:nvPr>
            <p:ph idx="1"/>
          </p:nvPr>
        </p:nvSpPr>
        <p:spPr>
          <a:xfrm>
            <a:off x="844858" y="664937"/>
            <a:ext cx="10500804" cy="5718108"/>
          </a:xfrm>
        </p:spPr>
        <p:txBody>
          <a:bodyPr/>
          <a:lstStyle/>
          <a:p>
            <a:pPr marL="0" indent="0">
              <a:buNone/>
            </a:pPr>
            <a:r>
              <a:rPr lang="en-US" sz="1800" b="1" dirty="0">
                <a:effectLst/>
                <a:latin typeface="Calibri" panose="020F0502020204030204" pitchFamily="34" charset="0"/>
                <a:ea typeface="Times New Roman" panose="02020603050405020304" pitchFamily="18" charset="0"/>
                <a:cs typeface="Calibri" panose="020F0502020204030204" pitchFamily="34" charset="0"/>
              </a:rPr>
              <a:t>Issue Book/Return Book page</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D4725E2-F9F8-4A3C-8CFC-E8E700783DC3}"/>
              </a:ext>
            </a:extLst>
          </p:cNvPr>
          <p:cNvPicPr/>
          <p:nvPr/>
        </p:nvPicPr>
        <p:blipFill rotWithShape="1">
          <a:blip r:embed="rId2" cstate="print">
            <a:extLst>
              <a:ext uri="{28A0092B-C50C-407E-A947-70E740481C1C}">
                <a14:useLocalDpi xmlns:a14="http://schemas.microsoft.com/office/drawing/2010/main" val="0"/>
              </a:ext>
            </a:extLst>
          </a:blip>
          <a:srcRect b="5308"/>
          <a:stretch/>
        </p:blipFill>
        <p:spPr bwMode="auto">
          <a:xfrm>
            <a:off x="932745" y="1147846"/>
            <a:ext cx="10325029" cy="504521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88680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ABA61-4008-4FBD-890B-2BAD9C558F4A}"/>
              </a:ext>
            </a:extLst>
          </p:cNvPr>
          <p:cNvSpPr>
            <a:spLocks noGrp="1"/>
          </p:cNvSpPr>
          <p:nvPr>
            <p:ph type="title"/>
          </p:nvPr>
        </p:nvSpPr>
        <p:spPr>
          <a:xfrm>
            <a:off x="1066800" y="642594"/>
            <a:ext cx="10058400" cy="644668"/>
          </a:xfrm>
        </p:spPr>
        <p:txBody>
          <a:bodyPr/>
          <a:lstStyle/>
          <a:p>
            <a:r>
              <a:rPr lang="en-IN" b="1" dirty="0">
                <a:latin typeface="Calibri" panose="020F0502020204030204" pitchFamily="34" charset="0"/>
                <a:cs typeface="Calibri" panose="020F0502020204030204" pitchFamily="34" charset="0"/>
              </a:rPr>
              <a:t>ABSTRACT:</a:t>
            </a:r>
          </a:p>
        </p:txBody>
      </p:sp>
      <p:sp>
        <p:nvSpPr>
          <p:cNvPr id="3" name="Content Placeholder 2">
            <a:extLst>
              <a:ext uri="{FF2B5EF4-FFF2-40B4-BE49-F238E27FC236}">
                <a16:creationId xmlns:a16="http://schemas.microsoft.com/office/drawing/2014/main" id="{022A7D34-5BB9-444C-9AD4-89A64B6338F2}"/>
              </a:ext>
            </a:extLst>
          </p:cNvPr>
          <p:cNvSpPr>
            <a:spLocks noGrp="1"/>
          </p:cNvSpPr>
          <p:nvPr>
            <p:ph idx="1"/>
          </p:nvPr>
        </p:nvSpPr>
        <p:spPr>
          <a:xfrm>
            <a:off x="1066800" y="1531101"/>
            <a:ext cx="10058400" cy="4355893"/>
          </a:xfrm>
        </p:spPr>
        <p:txBody>
          <a:bodyPr>
            <a:noAutofit/>
          </a:bodyPr>
          <a:lstStyle/>
          <a:p>
            <a:pPr marL="0" indent="0" algn="just">
              <a:lnSpc>
                <a:spcPct val="100000"/>
              </a:lnSpc>
              <a:buNone/>
            </a:pPr>
            <a:r>
              <a:rPr lang="en-US" sz="2100" dirty="0">
                <a:latin typeface="Calibri" panose="020F0502020204030204" pitchFamily="34" charset="0"/>
                <a:cs typeface="Calibri" panose="020F0502020204030204" pitchFamily="34" charset="0"/>
              </a:rPr>
              <a:t>Online Library Management System is a system which maintains the information about the books present in the library, their authors, the members of library to whom books are issued, library staff and all. This is very difficult to organize manually. Maintenance of all this information manually is a very complex task. Owing to the advancement of technology, organization of an Online Library becomes much simple. The Online Library Management has been designed to computerize and automate the operations performed over the information about the members, book issues and returns and all other operations</a:t>
            </a:r>
            <a:r>
              <a:rPr lang="en-US" sz="2100" dirty="0">
                <a:solidFill>
                  <a:schemeClr val="accent2">
                    <a:lumMod val="50000"/>
                  </a:schemeClr>
                </a:solidFill>
                <a:latin typeface="Calibri" panose="020F0502020204030204" pitchFamily="34" charset="0"/>
                <a:cs typeface="Calibri" panose="020F0502020204030204" pitchFamily="34" charset="0"/>
              </a:rPr>
              <a:t>. </a:t>
            </a:r>
            <a:r>
              <a:rPr lang="en-US" sz="2100" i="1" dirty="0">
                <a:solidFill>
                  <a:srgbClr val="FF0000"/>
                </a:solidFill>
                <a:latin typeface="Calibri" panose="020F0502020204030204" pitchFamily="34" charset="0"/>
                <a:cs typeface="Calibri" panose="020F0502020204030204" pitchFamily="34" charset="0"/>
              </a:rPr>
              <a:t>This computerization of library helps in many instances of its maintenances. It reduces the workload of management as most of the manual work done is reduced</a:t>
            </a:r>
            <a:r>
              <a:rPr lang="en-US" sz="2100" b="1" dirty="0">
                <a:solidFill>
                  <a:srgbClr val="002060"/>
                </a:solidFill>
                <a:latin typeface="Calibri" panose="020F0502020204030204" pitchFamily="34" charset="0"/>
                <a:cs typeface="Calibri" panose="020F0502020204030204" pitchFamily="34" charset="0"/>
              </a:rPr>
              <a:t>, The entire proposed system is ready to be used by college and its going to have iOS, android, and web application with  amazing features in single code base with the help of 4 frame works.</a:t>
            </a:r>
            <a:endParaRPr lang="en-IN" sz="2100" b="1"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80827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616FD4-71D2-4062-8C79-62E31E0D3769}"/>
              </a:ext>
            </a:extLst>
          </p:cNvPr>
          <p:cNvSpPr>
            <a:spLocks noGrp="1"/>
          </p:cNvSpPr>
          <p:nvPr>
            <p:ph idx="1"/>
          </p:nvPr>
        </p:nvSpPr>
        <p:spPr>
          <a:xfrm>
            <a:off x="747203" y="514017"/>
            <a:ext cx="10660602" cy="5531676"/>
          </a:xfrm>
        </p:spPr>
        <p:txBody>
          <a:bodyPr/>
          <a:lstStyle/>
          <a:p>
            <a:pPr marL="0" indent="0">
              <a:buNone/>
            </a:pPr>
            <a:r>
              <a:rPr lang="en-US" sz="1800" b="1" kern="0" dirty="0">
                <a:effectLst/>
                <a:latin typeface="Calibri" panose="020F0502020204030204" pitchFamily="34" charset="0"/>
                <a:ea typeface="Times New Roman" panose="02020603050405020304" pitchFamily="18" charset="0"/>
                <a:cs typeface="Calibri" panose="020F0502020204030204" pitchFamily="34" charset="0"/>
              </a:rPr>
              <a:t>All Issued Book Page</a:t>
            </a:r>
            <a:endParaRPr lang="en-IN"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CAF020B-2EFA-4984-BF6E-B77C0FD0FD3B}"/>
              </a:ext>
            </a:extLst>
          </p:cNvPr>
          <p:cNvPicPr/>
          <p:nvPr/>
        </p:nvPicPr>
        <p:blipFill rotWithShape="1">
          <a:blip r:embed="rId2" cstate="print">
            <a:extLst>
              <a:ext uri="{28A0092B-C50C-407E-A947-70E740481C1C}">
                <a14:useLocalDpi xmlns:a14="http://schemas.microsoft.com/office/drawing/2010/main" val="0"/>
              </a:ext>
            </a:extLst>
          </a:blip>
          <a:srcRect b="4756"/>
          <a:stretch/>
        </p:blipFill>
        <p:spPr>
          <a:xfrm>
            <a:off x="912072" y="959084"/>
            <a:ext cx="10495733" cy="4917933"/>
          </a:xfrm>
          <a:prstGeom prst="rect">
            <a:avLst/>
          </a:prstGeom>
        </p:spPr>
      </p:pic>
    </p:spTree>
    <p:extLst>
      <p:ext uri="{BB962C8B-B14F-4D97-AF65-F5344CB8AC3E}">
        <p14:creationId xmlns:p14="http://schemas.microsoft.com/office/powerpoint/2010/main" val="2766125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9CA677-1E70-460F-A7A5-D1C7105E01AB}"/>
              </a:ext>
            </a:extLst>
          </p:cNvPr>
          <p:cNvSpPr>
            <a:spLocks noGrp="1"/>
          </p:cNvSpPr>
          <p:nvPr>
            <p:ph idx="1"/>
          </p:nvPr>
        </p:nvSpPr>
        <p:spPr>
          <a:xfrm>
            <a:off x="764958" y="691571"/>
            <a:ext cx="10740501" cy="5584942"/>
          </a:xfrm>
        </p:spPr>
        <p:txBody>
          <a:bodyPr/>
          <a:lstStyle/>
          <a:p>
            <a:pPr marL="0" indent="0">
              <a:buNone/>
            </a:pPr>
            <a:r>
              <a:rPr lang="en-US" sz="1800" b="1" dirty="0">
                <a:effectLst/>
                <a:latin typeface="Calibri" panose="020F0502020204030204" pitchFamily="34" charset="0"/>
                <a:ea typeface="Times New Roman" panose="02020603050405020304" pitchFamily="18" charset="0"/>
                <a:cs typeface="Calibri" panose="020F0502020204030204" pitchFamily="34" charset="0"/>
              </a:rPr>
              <a:t>Database</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F3D8C1BC-8F9A-4A09-A808-B0B9ED7A1537}"/>
              </a:ext>
            </a:extLst>
          </p:cNvPr>
          <p:cNvPicPr/>
          <p:nvPr/>
        </p:nvPicPr>
        <p:blipFill rotWithShape="1">
          <a:blip r:embed="rId2" cstate="print">
            <a:extLst>
              <a:ext uri="{28A0092B-C50C-407E-A947-70E740481C1C}">
                <a14:useLocalDpi xmlns:a14="http://schemas.microsoft.com/office/drawing/2010/main" val="0"/>
              </a:ext>
            </a:extLst>
          </a:blip>
          <a:srcRect b="4706"/>
          <a:stretch/>
        </p:blipFill>
        <p:spPr bwMode="auto">
          <a:xfrm>
            <a:off x="1060270" y="1229003"/>
            <a:ext cx="10366772" cy="493742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37573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A39AF5-EE28-4444-BC12-0021E4115CF9}"/>
              </a:ext>
            </a:extLst>
          </p:cNvPr>
          <p:cNvSpPr>
            <a:spLocks noGrp="1"/>
          </p:cNvSpPr>
          <p:nvPr>
            <p:ph idx="1"/>
          </p:nvPr>
        </p:nvSpPr>
        <p:spPr>
          <a:xfrm>
            <a:off x="809347" y="512064"/>
            <a:ext cx="10731624" cy="5943600"/>
          </a:xfrm>
        </p:spPr>
        <p:txBody>
          <a:bodyPr/>
          <a:lstStyle/>
          <a:p>
            <a:pPr marL="0" indent="0">
              <a:buNone/>
            </a:pPr>
            <a:r>
              <a:rPr lang="en-US" sz="1800" b="1" dirty="0">
                <a:effectLst/>
                <a:latin typeface="Calibri" panose="020F0502020204030204" pitchFamily="34" charset="0"/>
                <a:ea typeface="Times New Roman" panose="02020603050405020304" pitchFamily="18" charset="0"/>
                <a:cs typeface="Calibri" panose="020F0502020204030204" pitchFamily="34" charset="0"/>
              </a:rPr>
              <a:t>             Mobile app icon                                                                                </a:t>
            </a:r>
            <a:r>
              <a:rPr lang="en-US" sz="1800" b="1" kern="0" dirty="0">
                <a:effectLst/>
                <a:latin typeface="Calibri" panose="020F0502020204030204" pitchFamily="34" charset="0"/>
                <a:ea typeface="Times New Roman" panose="02020603050405020304" pitchFamily="18" charset="0"/>
                <a:cs typeface="Calibri" panose="020F0502020204030204" pitchFamily="34" charset="0"/>
              </a:rPr>
              <a:t>Mobile app loading screen</a:t>
            </a:r>
          </a:p>
          <a:p>
            <a:pPr marL="0" indent="0">
              <a:buNone/>
            </a:pP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pic>
        <p:nvPicPr>
          <p:cNvPr id="7" name="Picture 6">
            <a:extLst>
              <a:ext uri="{FF2B5EF4-FFF2-40B4-BE49-F238E27FC236}">
                <a16:creationId xmlns:a16="http://schemas.microsoft.com/office/drawing/2014/main" id="{B775B522-4F57-4AEA-88A9-C5ACF4F87921}"/>
              </a:ext>
            </a:extLst>
          </p:cNvPr>
          <p:cNvPicPr/>
          <p:nvPr/>
        </p:nvPicPr>
        <p:blipFill rotWithShape="1">
          <a:blip r:embed="rId2">
            <a:extLst>
              <a:ext uri="{28A0092B-C50C-407E-A947-70E740481C1C}">
                <a14:useLocalDpi xmlns:a14="http://schemas.microsoft.com/office/drawing/2010/main" val="0"/>
              </a:ext>
            </a:extLst>
          </a:blip>
          <a:srcRect l="39472" t="25101" r="40315" b="63792"/>
          <a:stretch/>
        </p:blipFill>
        <p:spPr bwMode="auto">
          <a:xfrm>
            <a:off x="1625450" y="1262253"/>
            <a:ext cx="1675638" cy="1846326"/>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41452327-A669-4D33-8CA2-A09AB91EE59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376922" y="1007237"/>
            <a:ext cx="3147822" cy="5338699"/>
          </a:xfrm>
          <a:prstGeom prst="rect">
            <a:avLst/>
          </a:prstGeom>
        </p:spPr>
      </p:pic>
    </p:spTree>
    <p:extLst>
      <p:ext uri="{BB962C8B-B14F-4D97-AF65-F5344CB8AC3E}">
        <p14:creationId xmlns:p14="http://schemas.microsoft.com/office/powerpoint/2010/main" val="522616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F12204-69CD-4BDA-90B7-1681CB6EA77F}"/>
              </a:ext>
            </a:extLst>
          </p:cNvPr>
          <p:cNvSpPr>
            <a:spLocks noGrp="1"/>
          </p:cNvSpPr>
          <p:nvPr>
            <p:ph idx="1"/>
          </p:nvPr>
        </p:nvSpPr>
        <p:spPr>
          <a:xfrm>
            <a:off x="740664" y="576072"/>
            <a:ext cx="10671048" cy="5779008"/>
          </a:xfrm>
        </p:spPr>
        <p:txBody>
          <a:bodyPr/>
          <a:lstStyle/>
          <a:p>
            <a:pPr marL="0" indent="0">
              <a:buNone/>
            </a:pPr>
            <a:r>
              <a:rPr lang="en-US" sz="1800" b="1" kern="0" dirty="0">
                <a:effectLst/>
                <a:latin typeface="Times New Roman" panose="02020603050405020304" pitchFamily="18" charset="0"/>
                <a:ea typeface="Times New Roman" panose="02020603050405020304" pitchFamily="18" charset="0"/>
              </a:rPr>
              <a:t>Mobile Application</a:t>
            </a:r>
          </a:p>
          <a:p>
            <a:pPr marL="0" indent="0">
              <a:buNone/>
            </a:pPr>
            <a:endParaRPr lang="en-IN" dirty="0"/>
          </a:p>
        </p:txBody>
      </p:sp>
      <p:pic>
        <p:nvPicPr>
          <p:cNvPr id="4" name="Picture 3">
            <a:extLst>
              <a:ext uri="{FF2B5EF4-FFF2-40B4-BE49-F238E27FC236}">
                <a16:creationId xmlns:a16="http://schemas.microsoft.com/office/drawing/2014/main" id="{B72AA616-CC88-43C4-A81C-3A7AB7A2AA9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308602" y="576072"/>
            <a:ext cx="3216910" cy="5779008"/>
          </a:xfrm>
          <a:prstGeom prst="rect">
            <a:avLst/>
          </a:prstGeom>
        </p:spPr>
      </p:pic>
    </p:spTree>
    <p:extLst>
      <p:ext uri="{BB962C8B-B14F-4D97-AF65-F5344CB8AC3E}">
        <p14:creationId xmlns:p14="http://schemas.microsoft.com/office/powerpoint/2010/main" val="714757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888D1-E9FE-4D56-BFD3-7C28CAB5CEF0}"/>
              </a:ext>
            </a:extLst>
          </p:cNvPr>
          <p:cNvSpPr>
            <a:spLocks noGrp="1"/>
          </p:cNvSpPr>
          <p:nvPr>
            <p:ph type="title"/>
          </p:nvPr>
        </p:nvSpPr>
        <p:spPr>
          <a:xfrm>
            <a:off x="1066800" y="598205"/>
            <a:ext cx="3949083" cy="831099"/>
          </a:xfrm>
        </p:spPr>
        <p:txBody>
          <a:bodyPr/>
          <a:lstStyle/>
          <a:p>
            <a:r>
              <a:rPr lang="en-US" sz="4000" b="1" dirty="0">
                <a:effectLst/>
                <a:latin typeface="Calibri" panose="020F0502020204030204" pitchFamily="34" charset="0"/>
                <a:ea typeface="Times New Roman" panose="02020603050405020304" pitchFamily="18" charset="0"/>
                <a:cs typeface="Calibri" panose="020F0502020204030204" pitchFamily="34" charset="0"/>
              </a:rPr>
              <a:t>REFERENCES</a:t>
            </a:r>
            <a:endParaRPr lang="en-IN"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AF5B375F-E1DF-4AE7-A90F-21DFFCE6EA96}"/>
              </a:ext>
            </a:extLst>
          </p:cNvPr>
          <p:cNvSpPr>
            <a:spLocks noGrp="1"/>
          </p:cNvSpPr>
          <p:nvPr>
            <p:ph idx="1"/>
          </p:nvPr>
        </p:nvSpPr>
        <p:spPr>
          <a:xfrm>
            <a:off x="924757" y="1597093"/>
            <a:ext cx="10058400" cy="4528499"/>
          </a:xfrm>
        </p:spPr>
        <p:txBody>
          <a:bodyPr>
            <a:noAutofit/>
          </a:bodyPr>
          <a:lstStyle/>
          <a:p>
            <a:pPr lvl="1" algn="just">
              <a:spcBef>
                <a:spcPts val="1200"/>
              </a:spcBef>
            </a:pPr>
            <a:endParaRPr lang="en-IN" sz="1900" dirty="0">
              <a:effectLst/>
              <a:latin typeface="Calibri" panose="020F0502020204030204" pitchFamily="34" charset="0"/>
              <a:ea typeface="Times New Roman" panose="02020603050405020304" pitchFamily="18" charset="0"/>
              <a:cs typeface="Calibri" panose="020F0502020204030204" pitchFamily="34" charset="0"/>
            </a:endParaRPr>
          </a:p>
          <a:p>
            <a:pPr lvl="1" algn="just"/>
            <a:r>
              <a:rPr lang="en-US" sz="19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 Y. A. Anita Gade, Development of library management robotic system, International 	Conference on Data Management, Analytics and Innovation,2017</a:t>
            </a:r>
            <a:endParaRPr lang="en-IN" sz="1900" dirty="0">
              <a:effectLst/>
              <a:latin typeface="Calibri" panose="020F0502020204030204" pitchFamily="34" charset="0"/>
              <a:ea typeface="Times New Roman" panose="02020603050405020304" pitchFamily="18" charset="0"/>
              <a:cs typeface="Calibri" panose="020F0502020204030204" pitchFamily="34" charset="0"/>
            </a:endParaRPr>
          </a:p>
          <a:p>
            <a:pPr lvl="1" algn="just"/>
            <a:r>
              <a:rPr lang="en-US" sz="19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 H.  S.  Muhammad Ramadhan Fithian, Muamaroh, Developing a QR code-based library   	management with case study of private school in Surakarta city Indonesia, 2018</a:t>
            </a:r>
            <a:endParaRPr lang="en-IN" sz="1900" dirty="0">
              <a:effectLst/>
              <a:latin typeface="Calibri" panose="020F0502020204030204" pitchFamily="34" charset="0"/>
              <a:ea typeface="Times New Roman" panose="02020603050405020304" pitchFamily="18" charset="0"/>
              <a:cs typeface="Calibri" panose="020F0502020204030204" pitchFamily="34" charset="0"/>
            </a:endParaRPr>
          </a:p>
          <a:p>
            <a:pPr lvl="1" algn="just"/>
            <a:r>
              <a:rPr lang="en-US" sz="19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 N. S. K. S. N. T. M. N. I. Md. Mahmood Karim, Ashgate Zavin, A proposed multi-channel 	system for public libraries in bangladesh, ICAEE,2017 </a:t>
            </a:r>
            <a:endParaRPr lang="en-IN" sz="1900" dirty="0">
              <a:effectLst/>
              <a:latin typeface="Calibri" panose="020F0502020204030204" pitchFamily="34" charset="0"/>
              <a:ea typeface="Times New Roman" panose="02020603050405020304" pitchFamily="18" charset="0"/>
              <a:cs typeface="Calibri" panose="020F0502020204030204" pitchFamily="34" charset="0"/>
            </a:endParaRPr>
          </a:p>
          <a:p>
            <a:pPr lvl="1" algn="just"/>
            <a:r>
              <a:rPr lang="en-US" sz="19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 J.  F.  Z.  Chang Ji Wen, the university library management system based on radio frequency 	identification jinn, </a:t>
            </a:r>
            <a:endParaRPr lang="en-IN" sz="1900" dirty="0">
              <a:effectLst/>
              <a:latin typeface="Calibri" panose="020F0502020204030204" pitchFamily="34" charset="0"/>
              <a:ea typeface="Times New Roman" panose="02020603050405020304" pitchFamily="18" charset="0"/>
              <a:cs typeface="Calibri" panose="020F0502020204030204" pitchFamily="34" charset="0"/>
            </a:endParaRPr>
          </a:p>
          <a:p>
            <a:pPr lvl="1" algn="just"/>
            <a:r>
              <a:rPr lang="en-US" sz="19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 A. D. Liwen Liu, Management of an academic e-library project, International Conference on 	Information Management, Innovation Management and Industrial Engineering, vol. 54(8),  	pp. 62–71, 2011 </a:t>
            </a:r>
            <a:endParaRPr lang="en-IN" sz="1900" dirty="0">
              <a:effectLst/>
              <a:latin typeface="Calibri" panose="020F0502020204030204" pitchFamily="34" charset="0"/>
              <a:ea typeface="Times New Roman" panose="02020603050405020304" pitchFamily="18" charset="0"/>
              <a:cs typeface="Calibri" panose="020F0502020204030204" pitchFamily="34" charset="0"/>
            </a:endParaRPr>
          </a:p>
          <a:p>
            <a:pPr lvl="1" algn="just"/>
            <a:endParaRPr lang="en-IN" sz="19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5619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E87-683B-404C-AB05-1505CBC04FDA}"/>
              </a:ext>
            </a:extLst>
          </p:cNvPr>
          <p:cNvSpPr>
            <a:spLocks noGrp="1"/>
          </p:cNvSpPr>
          <p:nvPr>
            <p:ph type="title"/>
          </p:nvPr>
        </p:nvSpPr>
        <p:spPr/>
        <p:txBody>
          <a:bodyPr>
            <a:normAutofit/>
          </a:bodyPr>
          <a:lstStyle/>
          <a:p>
            <a:r>
              <a:rPr lang="en-IN" b="1"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r>
              <a:rPr lang="en-IN"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EXISTING SYSTEM:</a:t>
            </a:r>
            <a:br>
              <a:rPr lang="en-IN" dirty="0">
                <a:effectLst/>
                <a:latin typeface="Calibri" panose="020F0502020204030204" pitchFamily="34" charset="0"/>
                <a:ea typeface="Times New Roman" panose="02020603050405020304" pitchFamily="18" charset="0"/>
                <a:cs typeface="Calibri" panose="020F0502020204030204" pitchFamily="34" charset="0"/>
              </a:rPr>
            </a:br>
            <a:endParaRPr lang="en-IN"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B77AEED8-B06F-48DD-AC85-8B6FD2CA1ECE}"/>
              </a:ext>
            </a:extLst>
          </p:cNvPr>
          <p:cNvSpPr>
            <a:spLocks noGrp="1"/>
          </p:cNvSpPr>
          <p:nvPr>
            <p:ph idx="1"/>
          </p:nvPr>
        </p:nvSpPr>
        <p:spPr>
          <a:xfrm>
            <a:off x="720571" y="1783524"/>
            <a:ext cx="10058400" cy="3849624"/>
          </a:xfrm>
        </p:spPr>
        <p:txBody>
          <a:bodyPr/>
          <a:lstStyle/>
          <a:p>
            <a:pPr lvl="1" indent="0" algn="just">
              <a:spcAft>
                <a:spcPts val="2250"/>
              </a:spcAft>
              <a:buNone/>
            </a:pPr>
            <a:r>
              <a:rPr lang="en-IN"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current Library Management System does not eliminate the process of searching books within the library campus. Students have to find books manually. The admin personal also have to look manually on which day which person will take the charge within library to manage the overall work maintenance of library catalogue and arrangement of the books to the catalogue is very complex task. In addition to its maintenance of member details, issue dates and return dates etc. manually is a complex task. All the operations must be performed in perfect manner for the maintenance</a:t>
            </a:r>
            <a:r>
              <a:rPr lang="en-IN" sz="2400" dirty="0">
                <a:solidFill>
                  <a:srgbClr val="000000"/>
                </a:solidFill>
                <a:effectLst/>
                <a:latin typeface="Times New Roman" panose="02020603050405020304" pitchFamily="18" charset="0"/>
                <a:ea typeface="Times New Roman" panose="02020603050405020304" pitchFamily="18" charset="0"/>
              </a:rPr>
              <a:t>.</a:t>
            </a:r>
            <a:endParaRPr lang="en-IN" sz="24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205581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EB125-848B-44AF-B6D4-9CDF6B0C0675}"/>
              </a:ext>
            </a:extLst>
          </p:cNvPr>
          <p:cNvSpPr>
            <a:spLocks noGrp="1"/>
          </p:cNvSpPr>
          <p:nvPr>
            <p:ph type="title"/>
          </p:nvPr>
        </p:nvSpPr>
        <p:spPr/>
        <p:txBody>
          <a:bodyPr>
            <a:normAutofit/>
          </a:bodyPr>
          <a:lstStyle/>
          <a:p>
            <a:r>
              <a:rPr lang="en-IN" b="1" dirty="0">
                <a:effectLst/>
                <a:latin typeface="Calibri" panose="020F0502020204030204" pitchFamily="34" charset="0"/>
                <a:ea typeface="Calibri" panose="020F0502020204030204" pitchFamily="34" charset="0"/>
                <a:cs typeface="Calibri" panose="020F0502020204030204" pitchFamily="34" charset="0"/>
              </a:rPr>
              <a:t> </a:t>
            </a:r>
            <a:r>
              <a:rPr lang="en-US" b="1" dirty="0">
                <a:effectLst/>
                <a:latin typeface="Calibri" panose="020F0502020204030204" pitchFamily="34" charset="0"/>
                <a:ea typeface="Calibri" panose="020F0502020204030204" pitchFamily="34" charset="0"/>
                <a:cs typeface="Calibri" panose="020F0502020204030204" pitchFamily="34" charset="0"/>
              </a:rPr>
              <a:t>PROPOSED SYSTEM:</a:t>
            </a:r>
            <a:br>
              <a:rPr lang="en-IN" dirty="0">
                <a:effectLst/>
                <a:latin typeface="Calibri" panose="020F0502020204030204" pitchFamily="34" charset="0"/>
                <a:ea typeface="Calibri" panose="020F0502020204030204" pitchFamily="34" charset="0"/>
                <a:cs typeface="Calibri" panose="020F0502020204030204" pitchFamily="34" charset="0"/>
              </a:rPr>
            </a:br>
            <a:endParaRPr lang="en-IN"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7450723C-F8A6-4C86-AC96-72B64701DAF9}"/>
              </a:ext>
            </a:extLst>
          </p:cNvPr>
          <p:cNvSpPr>
            <a:spLocks noGrp="1"/>
          </p:cNvSpPr>
          <p:nvPr>
            <p:ph idx="1"/>
          </p:nvPr>
        </p:nvSpPr>
        <p:spPr>
          <a:xfrm>
            <a:off x="1208843" y="1703623"/>
            <a:ext cx="10058400" cy="4013595"/>
          </a:xfrm>
        </p:spPr>
        <p:txBody>
          <a:bodyPr>
            <a:noAutofit/>
          </a:bodyPr>
          <a:lstStyle/>
          <a:p>
            <a:pPr marL="0" indent="0" algn="just">
              <a:buNone/>
            </a:pPr>
            <a:r>
              <a:rPr lang="en-US"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online Library Management System come with all the basic as well as some innovative features for managing a library. It consists of a large database of various books available in the library. It also lists various books issued to respective readers. The system keeps track of all the books readily available and also the books that have been issued to various readers for the time period for which the books have been issued. The system also handles books database. Readers usually tend to forget the date to return their library books, so this system even calculates fine depending on the expiry date. Thus, this innovative library management system provides enhanced library functionality for this modern world</a:t>
            </a:r>
            <a:r>
              <a:rPr lang="en-US" sz="24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a:t>
            </a:r>
            <a:endParaRPr lang="en-IN" sz="2400" dirty="0">
              <a:effectLst/>
              <a:latin typeface="Calibri" panose="020F0502020204030204" pitchFamily="34" charset="0"/>
              <a:ea typeface="Times New Roman" panose="02020603050405020304" pitchFamily="18" charset="0"/>
              <a:cs typeface="Calibri" panose="020F0502020204030204" pitchFamily="34" charset="0"/>
            </a:endParaRPr>
          </a:p>
          <a:p>
            <a:pPr algn="just"/>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76785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AB1EF-4EAA-4E8E-81A3-27A74B5D50B8}"/>
              </a:ext>
            </a:extLst>
          </p:cNvPr>
          <p:cNvSpPr>
            <a:spLocks noGrp="1"/>
          </p:cNvSpPr>
          <p:nvPr>
            <p:ph type="title"/>
          </p:nvPr>
        </p:nvSpPr>
        <p:spPr>
          <a:xfrm>
            <a:off x="1003942" y="591419"/>
            <a:ext cx="10062163" cy="528254"/>
          </a:xfrm>
        </p:spPr>
        <p:txBody>
          <a:bodyPr>
            <a:noAutofit/>
          </a:bodyPr>
          <a:lstStyle/>
          <a:p>
            <a:r>
              <a:rPr lang="en-US" b="1" dirty="0">
                <a:latin typeface="Calibri" panose="020F0502020204030204" pitchFamily="34" charset="0"/>
                <a:cs typeface="Calibri" panose="020F0502020204030204" pitchFamily="34" charset="0"/>
              </a:rPr>
              <a:t>PROPOSED SYSTEM ARCHITECTURE-</a:t>
            </a:r>
            <a:r>
              <a:rPr lang="en-US" dirty="0">
                <a:latin typeface="Calibri" panose="020F0502020204030204" pitchFamily="34" charset="0"/>
                <a:cs typeface="Calibri" panose="020F0502020204030204" pitchFamily="34" charset="0"/>
              </a:rPr>
              <a:t>USE</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CASE</a:t>
            </a:r>
            <a:endParaRPr lang="en-IN" dirty="0">
              <a:latin typeface="Calibri" panose="020F0502020204030204" pitchFamily="34" charset="0"/>
              <a:cs typeface="Calibri" panose="020F0502020204030204" pitchFamily="34" charset="0"/>
            </a:endParaRPr>
          </a:p>
        </p:txBody>
      </p:sp>
      <p:pic>
        <p:nvPicPr>
          <p:cNvPr id="4" name="Content Placeholder 3">
            <a:extLst>
              <a:ext uri="{FF2B5EF4-FFF2-40B4-BE49-F238E27FC236}">
                <a16:creationId xmlns:a16="http://schemas.microsoft.com/office/drawing/2014/main" id="{6DA0AC62-53FA-4511-A0D1-23094DB86338}"/>
              </a:ext>
            </a:extLst>
          </p:cNvPr>
          <p:cNvPicPr>
            <a:picLocks noGrp="1"/>
          </p:cNvPicPr>
          <p:nvPr>
            <p:ph idx="1"/>
          </p:nvPr>
        </p:nvPicPr>
        <p:blipFill rotWithShape="1">
          <a:blip r:embed="rId2">
            <a:extLst>
              <a:ext uri="{28A0092B-C50C-407E-A947-70E740481C1C}">
                <a14:useLocalDpi xmlns:a14="http://schemas.microsoft.com/office/drawing/2010/main" val="0"/>
              </a:ext>
            </a:extLst>
          </a:blip>
          <a:srcRect t="963"/>
          <a:stretch/>
        </p:blipFill>
        <p:spPr bwMode="auto">
          <a:xfrm>
            <a:off x="1855433" y="1367161"/>
            <a:ext cx="8192632" cy="48994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49580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4B753-A63D-4440-B12E-13716CC1C73F}"/>
              </a:ext>
            </a:extLst>
          </p:cNvPr>
          <p:cNvSpPr>
            <a:spLocks noGrp="1"/>
          </p:cNvSpPr>
          <p:nvPr>
            <p:ph type="title"/>
          </p:nvPr>
        </p:nvSpPr>
        <p:spPr/>
        <p:txBody>
          <a:bodyPr/>
          <a:lstStyle/>
          <a:p>
            <a:r>
              <a:rPr lang="en-IN" b="1" dirty="0">
                <a:latin typeface="Calibri" panose="020F0502020204030204" pitchFamily="34" charset="0"/>
                <a:cs typeface="Calibri" panose="020F0502020204030204" pitchFamily="34" charset="0"/>
              </a:rPr>
              <a:t>TECHNOLOGY STACK:</a:t>
            </a:r>
          </a:p>
        </p:txBody>
      </p:sp>
      <p:sp>
        <p:nvSpPr>
          <p:cNvPr id="3" name="Content Placeholder 2">
            <a:extLst>
              <a:ext uri="{FF2B5EF4-FFF2-40B4-BE49-F238E27FC236}">
                <a16:creationId xmlns:a16="http://schemas.microsoft.com/office/drawing/2014/main" id="{FE92C284-B30A-4AC1-901F-9448AA5A0942}"/>
              </a:ext>
            </a:extLst>
          </p:cNvPr>
          <p:cNvSpPr>
            <a:spLocks noGrp="1"/>
          </p:cNvSpPr>
          <p:nvPr>
            <p:ph idx="1"/>
          </p:nvPr>
        </p:nvSpPr>
        <p:spPr/>
        <p:txBody>
          <a:bodyPr>
            <a:normAutofit/>
          </a:bodyPr>
          <a:lstStyle/>
          <a:p>
            <a:r>
              <a:rPr lang="en-IN" sz="2000" b="1" dirty="0">
                <a:latin typeface="Calibri" panose="020F0502020204030204" pitchFamily="34" charset="0"/>
                <a:cs typeface="Calibri" panose="020F0502020204030204" pitchFamily="34" charset="0"/>
              </a:rPr>
              <a:t>Laravel- For web application</a:t>
            </a:r>
          </a:p>
          <a:p>
            <a:r>
              <a:rPr lang="en-IN" sz="2000" b="1" dirty="0">
                <a:latin typeface="Calibri" panose="020F0502020204030204" pitchFamily="34" charset="0"/>
                <a:cs typeface="Calibri" panose="020F0502020204030204" pitchFamily="34" charset="0"/>
              </a:rPr>
              <a:t>Flutter – For android and iOS application</a:t>
            </a:r>
          </a:p>
          <a:p>
            <a:r>
              <a:rPr lang="en-IN" sz="2000" b="1" dirty="0">
                <a:latin typeface="Calibri" panose="020F0502020204030204" pitchFamily="34" charset="0"/>
                <a:cs typeface="Calibri" panose="020F0502020204030204" pitchFamily="34" charset="0"/>
              </a:rPr>
              <a:t>Version control system – git</a:t>
            </a:r>
          </a:p>
          <a:p>
            <a:r>
              <a:rPr lang="en-IN" sz="2000" b="1" dirty="0">
                <a:latin typeface="Calibri" panose="020F0502020204030204" pitchFamily="34" charset="0"/>
                <a:cs typeface="Calibri" panose="020F0502020204030204" pitchFamily="34" charset="0"/>
              </a:rPr>
              <a:t>Hosting- Heroku</a:t>
            </a:r>
          </a:p>
          <a:p>
            <a:r>
              <a:rPr lang="en-IN" sz="2000" b="1" dirty="0">
                <a:latin typeface="Calibri" panose="020F0502020204030204" pitchFamily="34" charset="0"/>
                <a:cs typeface="Calibri" panose="020F0502020204030204" pitchFamily="34" charset="0"/>
              </a:rPr>
              <a:t>Front end &amp; scripting – html, CSS, dart, xml , yaml</a:t>
            </a:r>
          </a:p>
          <a:p>
            <a:r>
              <a:rPr lang="en-IN" sz="2000" b="1" dirty="0">
                <a:latin typeface="Calibri" panose="020F0502020204030204" pitchFamily="34" charset="0"/>
                <a:cs typeface="Calibri" panose="020F0502020204030204" pitchFamily="34" charset="0"/>
              </a:rPr>
              <a:t>Back end –php ,dart, JavaScript</a:t>
            </a:r>
          </a:p>
          <a:p>
            <a:r>
              <a:rPr lang="en-IN" sz="2000" b="1" dirty="0">
                <a:latin typeface="Calibri" panose="020F0502020204030204" pitchFamily="34" charset="0"/>
                <a:cs typeface="Calibri" panose="020F0502020204030204" pitchFamily="34" charset="0"/>
              </a:rPr>
              <a:t>Database – xampp, MySQL</a:t>
            </a:r>
          </a:p>
          <a:p>
            <a:endParaRPr lang="en-IN"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61399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a:normAutofit/>
          </a:bodyPr>
          <a:lstStyle/>
          <a:p>
            <a:r>
              <a:rPr lang="en-US" b="1" dirty="0">
                <a:latin typeface="Calibri" panose="020F0502020204030204" pitchFamily="34" charset="0"/>
                <a:cs typeface="Calibri" panose="020F0502020204030204" pitchFamily="34" charset="0"/>
              </a:rPr>
              <a:t>IMPLEMENTATION:</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2371255468"/>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AA7984A4-7598-4C27-AD20-C5F41EFDEEF1}"/>
              </a:ext>
            </a:extLst>
          </p:cNvPr>
          <p:cNvSpPr txBox="1"/>
          <p:nvPr/>
        </p:nvSpPr>
        <p:spPr>
          <a:xfrm>
            <a:off x="4643021" y="4961632"/>
            <a:ext cx="3160450" cy="830997"/>
          </a:xfrm>
          <a:prstGeom prst="rect">
            <a:avLst/>
          </a:prstGeom>
          <a:noFill/>
        </p:spPr>
        <p:txBody>
          <a:bodyPr wrap="square" rtlCol="0">
            <a:spAutoFit/>
          </a:bodyPr>
          <a:lstStyle/>
          <a:p>
            <a:pPr algn="just"/>
            <a:r>
              <a:rPr lang="en-IN" b="1" dirty="0">
                <a:latin typeface="Calibri" panose="020F0502020204030204" pitchFamily="34" charset="0"/>
                <a:cs typeface="Calibri" panose="020F0502020204030204" pitchFamily="34" charset="0"/>
              </a:rPr>
              <a:t>FLUTTER</a:t>
            </a:r>
            <a:r>
              <a:rPr lang="en-IN" dirty="0">
                <a:latin typeface="Calibri" panose="020F0502020204030204" pitchFamily="34" charset="0"/>
                <a:cs typeface="Calibri" panose="020F0502020204030204" pitchFamily="34" charset="0"/>
              </a:rPr>
              <a:t>-</a:t>
            </a:r>
            <a:r>
              <a:rPr lang="en-US" sz="1500" i="0" dirty="0">
                <a:effectLst/>
                <a:latin typeface="Calibri" panose="020F0502020204030204" pitchFamily="34" charset="0"/>
                <a:cs typeface="Calibri" panose="020F0502020204030204" pitchFamily="34" charset="0"/>
              </a:rPr>
              <a:t>Flutter is Google’s UI toolkit for building beautiful, natively compiled applications</a:t>
            </a:r>
            <a:endParaRPr lang="en-IN" sz="1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3243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0D0D3-81F8-48B2-82E6-7A0D64E74187}"/>
              </a:ext>
            </a:extLst>
          </p:cNvPr>
          <p:cNvSpPr>
            <a:spLocks noGrp="1"/>
          </p:cNvSpPr>
          <p:nvPr>
            <p:ph type="title"/>
          </p:nvPr>
        </p:nvSpPr>
        <p:spPr/>
        <p:txBody>
          <a:bodyPr>
            <a:normAutofit/>
          </a:bodyPr>
          <a:lstStyle/>
          <a:p>
            <a:r>
              <a:rPr lang="en-US" b="1" kern="0" dirty="0">
                <a:effectLst/>
                <a:latin typeface="Calibri" panose="020F0502020204030204" pitchFamily="34" charset="0"/>
                <a:ea typeface="Times New Roman" panose="02020603050405020304" pitchFamily="18" charset="0"/>
                <a:cs typeface="Calibri" panose="020F0502020204030204" pitchFamily="34" charset="0"/>
              </a:rPr>
              <a:t>WEB FRAME WORK-LARAVEL</a:t>
            </a:r>
            <a:endParaRPr lang="en-IN"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C9CD1B96-A040-41BC-AB8B-EFBCF7D06DC3}"/>
              </a:ext>
            </a:extLst>
          </p:cNvPr>
          <p:cNvSpPr txBox="1"/>
          <p:nvPr/>
        </p:nvSpPr>
        <p:spPr>
          <a:xfrm>
            <a:off x="1066800" y="3525471"/>
            <a:ext cx="9987378" cy="1938992"/>
          </a:xfrm>
          <a:prstGeom prst="rect">
            <a:avLst/>
          </a:prstGeom>
          <a:noFill/>
        </p:spPr>
        <p:txBody>
          <a:bodyPr wrap="square" rtlCol="0">
            <a:spAutoFit/>
          </a:bodyPr>
          <a:lstStyle/>
          <a:p>
            <a:pPr algn="just"/>
            <a:r>
              <a:rPr lang="en-IN" sz="2000" kern="0" dirty="0">
                <a:effectLst/>
                <a:latin typeface="Calibri" panose="020F0502020204030204" pitchFamily="34" charset="0"/>
                <a:ea typeface="Times New Roman" panose="02020603050405020304" pitchFamily="18" charset="0"/>
                <a:cs typeface="Calibri" panose="020F0502020204030204" pitchFamily="34" charset="0"/>
              </a:rPr>
              <a:t>Laravel is a web application framework with expressive, elegant syntax. A web framework provides a structure and starting point for creating your application, allowing you to focus on creating something amazing while we sweat the details. Laravel strives to provide an amazing developer experience, while providing powerful features such as thorough dependency injection, an expressive database abstraction layer, queues and scheduled jobs, unit and integration testing, and more</a:t>
            </a:r>
            <a:endParaRPr lang="en-IN" sz="2000" dirty="0">
              <a:latin typeface="Calibri" panose="020F0502020204030204" pitchFamily="34" charset="0"/>
              <a:cs typeface="Calibri" panose="020F0502020204030204" pitchFamily="34" charset="0"/>
            </a:endParaRPr>
          </a:p>
        </p:txBody>
      </p:sp>
      <p:pic>
        <p:nvPicPr>
          <p:cNvPr id="23" name="Content Placeholder 22">
            <a:extLst>
              <a:ext uri="{FF2B5EF4-FFF2-40B4-BE49-F238E27FC236}">
                <a16:creationId xmlns:a16="http://schemas.microsoft.com/office/drawing/2014/main" id="{05D9E804-E1E9-4B29-B6F1-F20AEB989A54}"/>
              </a:ext>
            </a:extLst>
          </p:cNvPr>
          <p:cNvPicPr>
            <a:picLocks noGrp="1" noChangeAspect="1"/>
          </p:cNvPicPr>
          <p:nvPr>
            <p:ph idx="1"/>
          </p:nvPr>
        </p:nvPicPr>
        <p:blipFill>
          <a:blip r:embed="rId2"/>
          <a:stretch>
            <a:fillRect/>
          </a:stretch>
        </p:blipFill>
        <p:spPr>
          <a:xfrm>
            <a:off x="4711090" y="2279705"/>
            <a:ext cx="2769819" cy="898502"/>
          </a:xfrm>
        </p:spPr>
      </p:pic>
    </p:spTree>
    <p:extLst>
      <p:ext uri="{BB962C8B-B14F-4D97-AF65-F5344CB8AC3E}">
        <p14:creationId xmlns:p14="http://schemas.microsoft.com/office/powerpoint/2010/main" val="7133853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137651BA-F45C-4845-9AB3-E0A65B39F5E1}">
  <ds:schemaRef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schemas.microsoft.com/office/2006/documentManagement/types"/>
    <ds:schemaRef ds:uri="http://schemas.microsoft.com/office/2006/metadata/properties"/>
    <ds:schemaRef ds:uri="71af3243-3dd4-4a8d-8c0d-dd76da1f02a5"/>
    <ds:schemaRef ds:uri="http://www.w3.org/XML/1998/namespace"/>
    <ds:schemaRef ds:uri="http://purl.org/dc/elements/1.1/"/>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Organic</Template>
  <TotalTime>307</TotalTime>
  <Words>1494</Words>
  <Application>Microsoft Office PowerPoint</Application>
  <PresentationFormat>Widescreen</PresentationFormat>
  <Paragraphs>94</Paragraphs>
  <Slides>34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Century Gothic</vt:lpstr>
      <vt:lpstr>Garamond</vt:lpstr>
      <vt:lpstr>Symbol</vt:lpstr>
      <vt:lpstr>Times New Roman</vt:lpstr>
      <vt:lpstr>SavonVTI</vt:lpstr>
      <vt:lpstr> SINGLE CODE BASE LIBRARY MANAGEMENT SYSTEM</vt:lpstr>
      <vt:lpstr>TEAM MEMBERS</vt:lpstr>
      <vt:lpstr>ABSTRACT:</vt:lpstr>
      <vt:lpstr> EXISTING SYSTEM: </vt:lpstr>
      <vt:lpstr> PROPOSED SYSTEM: </vt:lpstr>
      <vt:lpstr>PROPOSED SYSTEM ARCHITECTURE-USE CASE</vt:lpstr>
      <vt:lpstr>TECHNOLOGY STACK:</vt:lpstr>
      <vt:lpstr>IMPLEMENTATION:</vt:lpstr>
      <vt:lpstr>WEB FRAME WORK-LARAVEL</vt:lpstr>
      <vt:lpstr>MOBILE APP FRAME WORK-FLUTTER</vt:lpstr>
      <vt:lpstr>DATABASE-MYSQL:</vt:lpstr>
      <vt:lpstr>VERSION CONTROL SYSTEM-GIT</vt:lpstr>
      <vt:lpstr>HOSTING- HEROKU</vt:lpstr>
      <vt:lpstr>SYSTEM SPECIFICATION</vt:lpstr>
      <vt:lpstr>SYSTEM DESIGN AND MODULES: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dc:title>
  <dc:creator>vishal kumaran</dc:creator>
  <cp:lastModifiedBy>acer</cp:lastModifiedBy>
  <cp:revision>47</cp:revision>
  <dcterms:created xsi:type="dcterms:W3CDTF">2021-03-03T18:29:35Z</dcterms:created>
  <dcterms:modified xsi:type="dcterms:W3CDTF">2021-07-30T14:01:55Z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